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Albert Sans Medium"/>
      <p:regular r:id="rId53"/>
      <p:bold r:id="rId54"/>
      <p:italic r:id="rId55"/>
      <p:boldItalic r:id="rId56"/>
    </p:embeddedFont>
    <p:embeddedFont>
      <p:font typeface="Epilogue"/>
      <p:regular r:id="rId57"/>
      <p:bold r:id="rId58"/>
      <p:italic r:id="rId59"/>
      <p:boldItalic r:id="rId60"/>
    </p:embeddedFont>
    <p:embeddedFont>
      <p:font typeface="Albert Sans"/>
      <p:regular r:id="rId61"/>
      <p:bold r:id="rId62"/>
      <p:italic r:id="rId63"/>
      <p:boldItalic r:id="rId64"/>
    </p:embeddedFont>
    <p:embeddedFont>
      <p:font typeface="DM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lbertSans-bold.fntdata"/><Relationship Id="rId61" Type="http://schemas.openxmlformats.org/officeDocument/2006/relationships/font" Target="fonts/AlbertSans-regular.fntdata"/><Relationship Id="rId20" Type="http://schemas.openxmlformats.org/officeDocument/2006/relationships/slide" Target="slides/slide15.xml"/><Relationship Id="rId64" Type="http://schemas.openxmlformats.org/officeDocument/2006/relationships/font" Target="fonts/AlbertSans-boldItalic.fntdata"/><Relationship Id="rId63" Type="http://schemas.openxmlformats.org/officeDocument/2006/relationships/font" Target="fonts/AlbertSans-italic.fntdata"/><Relationship Id="rId22" Type="http://schemas.openxmlformats.org/officeDocument/2006/relationships/slide" Target="slides/slide17.xml"/><Relationship Id="rId66" Type="http://schemas.openxmlformats.org/officeDocument/2006/relationships/font" Target="fonts/DMSans-bold.fntdata"/><Relationship Id="rId21" Type="http://schemas.openxmlformats.org/officeDocument/2006/relationships/slide" Target="slides/slide16.xml"/><Relationship Id="rId65" Type="http://schemas.openxmlformats.org/officeDocument/2006/relationships/font" Target="fonts/DMSans-regular.fntdata"/><Relationship Id="rId24" Type="http://schemas.openxmlformats.org/officeDocument/2006/relationships/slide" Target="slides/slide19.xml"/><Relationship Id="rId68" Type="http://schemas.openxmlformats.org/officeDocument/2006/relationships/font" Target="fonts/DMSans-boldItalic.fntdata"/><Relationship Id="rId23" Type="http://schemas.openxmlformats.org/officeDocument/2006/relationships/slide" Target="slides/slide18.xml"/><Relationship Id="rId67" Type="http://schemas.openxmlformats.org/officeDocument/2006/relationships/font" Target="fonts/DMSans-italic.fntdata"/><Relationship Id="rId60" Type="http://schemas.openxmlformats.org/officeDocument/2006/relationships/font" Target="fonts/Epilogue-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AlbertSansMedium-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AlbertSansMedium-italic.fntdata"/><Relationship Id="rId10" Type="http://schemas.openxmlformats.org/officeDocument/2006/relationships/slide" Target="slides/slide5.xml"/><Relationship Id="rId54" Type="http://schemas.openxmlformats.org/officeDocument/2006/relationships/font" Target="fonts/AlbertSansMedium-bold.fntdata"/><Relationship Id="rId13" Type="http://schemas.openxmlformats.org/officeDocument/2006/relationships/slide" Target="slides/slide8.xml"/><Relationship Id="rId57" Type="http://schemas.openxmlformats.org/officeDocument/2006/relationships/font" Target="fonts/Epilogue-regular.fntdata"/><Relationship Id="rId12" Type="http://schemas.openxmlformats.org/officeDocument/2006/relationships/slide" Target="slides/slide7.xml"/><Relationship Id="rId56" Type="http://schemas.openxmlformats.org/officeDocument/2006/relationships/font" Target="fonts/AlbertSansMedium-boldItalic.fntdata"/><Relationship Id="rId15" Type="http://schemas.openxmlformats.org/officeDocument/2006/relationships/slide" Target="slides/slide10.xml"/><Relationship Id="rId59" Type="http://schemas.openxmlformats.org/officeDocument/2006/relationships/font" Target="fonts/Epilogue-italic.fntdata"/><Relationship Id="rId14" Type="http://schemas.openxmlformats.org/officeDocument/2006/relationships/slide" Target="slides/slide9.xml"/><Relationship Id="rId58" Type="http://schemas.openxmlformats.org/officeDocument/2006/relationships/font" Target="fonts/Epilogu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8a45e0b649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8a45e0b64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bbfb4177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8bbfb417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8bbfb4177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8bbfb4177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8bbfb4177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8bbfb4177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8bbfb4177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8bbfb4177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8bbfb4177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8bbfb4177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8bbfb4177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8bbfb4177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bbfb4177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8bbfb4177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8bbfb4177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8bbfb4177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8bbfb4177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8bbfb4177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09a9e8ac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09a9e8ac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8bbfb4177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8bbfb4177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8bbfb4177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8bbfb4177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8bbfb4177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8bbfb4177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8bbfb4177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8bbfb4177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8bbfb4177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8bbfb4177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8bbfb4177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8bbfb4177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9/14 = .64 x  2/9 = .22 x  3/9 = .33 x  3/9 = .33 x  3/9 = .33   -&gt; .005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5/14 = .36 x  3/5 = .6 x  1/5 = .2 x  4/5 = .8 x  3/5 = .6   -&gt; .021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8bbfb4177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8bbfb4177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9/14 = .64 x  2/9 = .22 x  3/9 = .33 x  3/9 = .33 x  3/9 = .33   -&gt; .005</a:t>
            </a:r>
            <a:endParaRPr>
              <a:solidFill>
                <a:schemeClr val="dk1"/>
              </a:solidFill>
            </a:endParaRPr>
          </a:p>
          <a:p>
            <a:pPr indent="0" lvl="0" marL="0" rtl="0" algn="l">
              <a:spcBef>
                <a:spcPts val="0"/>
              </a:spcBef>
              <a:spcAft>
                <a:spcPts val="0"/>
              </a:spcAft>
              <a:buNone/>
            </a:pPr>
            <a:r>
              <a:rPr lang="en">
                <a:solidFill>
                  <a:schemeClr val="dk1"/>
                </a:solidFill>
              </a:rPr>
              <a:t>5/14 = .36 x  3/5 = .6 x  1/5 = .2 x  4/5 = .8 x  3/5 = .6   -&gt; .021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8bbfb4177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8bbfb4177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8bbfb4177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8bbfb4177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907392c6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907392c6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8a45e0b64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8a45e0b64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8bbfb4177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8bbfb4177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8bbfb4177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8bbfb4177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8bbfb4177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8bbfb4177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8bbfb4177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8bbfb4177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8bbfb4177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8bbfb4177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8bbfb4177f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8bbfb4177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8bbfb4177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8bbfb4177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8bbfb4177f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8bbfb4177f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8bbfb4177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8bbfb4177f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8bbfb4177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8bbfb4177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8a45e0b649_0_1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8a45e0b64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8bbfb4177f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8bbfb4177f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907392c68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907392c68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https://www.geeksforgeeks.org/linear-regression-python-implementation/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881b64627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881b64627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8a45e0b64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8a45e0b64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8a45e0b64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8a45e0b64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8bbfb4177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8bbfb4177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6" name="Shape 216"/>
        <p:cNvGrpSpPr/>
        <p:nvPr/>
      </p:nvGrpSpPr>
      <p:grpSpPr>
        <a:xfrm>
          <a:off x="0" y="0"/>
          <a:ext cx="0" cy="0"/>
          <a:chOff x="0" y="0"/>
          <a:chExt cx="0" cy="0"/>
        </a:xfrm>
      </p:grpSpPr>
      <p:sp>
        <p:nvSpPr>
          <p:cNvPr id="217" name="Google Shape;217;p3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0" name="Google Shape;220;p3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21" name="Google Shape;221;p3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2" name="Shape 222"/>
        <p:cNvGrpSpPr/>
        <p:nvPr/>
      </p:nvGrpSpPr>
      <p:grpSpPr>
        <a:xfrm>
          <a:off x="0" y="0"/>
          <a:ext cx="0" cy="0"/>
          <a:chOff x="0" y="0"/>
          <a:chExt cx="0" cy="0"/>
        </a:xfrm>
      </p:grpSpPr>
      <p:sp>
        <p:nvSpPr>
          <p:cNvPr id="223" name="Google Shape;223;p3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24" name="Google Shape;224;p3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5" name="Shape 225"/>
        <p:cNvGrpSpPr/>
        <p:nvPr/>
      </p:nvGrpSpPr>
      <p:grpSpPr>
        <a:xfrm>
          <a:off x="0" y="0"/>
          <a:ext cx="0" cy="0"/>
          <a:chOff x="0" y="0"/>
          <a:chExt cx="0" cy="0"/>
        </a:xfrm>
      </p:grpSpPr>
      <p:sp>
        <p:nvSpPr>
          <p:cNvPr id="226" name="Google Shape;226;p3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9" name="Google Shape;229;p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0" name="Google Shape;230;p3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1" name="Shape 231"/>
        <p:cNvGrpSpPr/>
        <p:nvPr/>
      </p:nvGrpSpPr>
      <p:grpSpPr>
        <a:xfrm>
          <a:off x="0" y="0"/>
          <a:ext cx="0" cy="0"/>
          <a:chOff x="0" y="0"/>
          <a:chExt cx="0" cy="0"/>
        </a:xfrm>
      </p:grpSpPr>
      <p:sp>
        <p:nvSpPr>
          <p:cNvPr id="232" name="Google Shape;232;p3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5" name="Google Shape;235;p3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6" name="Google Shape;236;p3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7" name="Google Shape;237;p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sp>
        <p:nvSpPr>
          <p:cNvPr id="239" name="Google Shape;239;p3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42" name="Google Shape;242;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7" name="Google Shape;247;p3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48" name="Google Shape;248;p3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9" name="Shape 249"/>
        <p:cNvGrpSpPr/>
        <p:nvPr/>
      </p:nvGrpSpPr>
      <p:grpSpPr>
        <a:xfrm>
          <a:off x="0" y="0"/>
          <a:ext cx="0" cy="0"/>
          <a:chOff x="0" y="0"/>
          <a:chExt cx="0" cy="0"/>
        </a:xfrm>
      </p:grpSpPr>
      <p:sp>
        <p:nvSpPr>
          <p:cNvPr id="250" name="Google Shape;250;p3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51" name="Google Shape;251;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2" name="Shape 252"/>
        <p:cNvGrpSpPr/>
        <p:nvPr/>
      </p:nvGrpSpPr>
      <p:grpSpPr>
        <a:xfrm>
          <a:off x="0" y="0"/>
          <a:ext cx="0" cy="0"/>
          <a:chOff x="0" y="0"/>
          <a:chExt cx="0" cy="0"/>
        </a:xfrm>
      </p:grpSpPr>
      <p:sp>
        <p:nvSpPr>
          <p:cNvPr id="253" name="Google Shape;253;p3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256" name="Google Shape;256;p3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7" name="Google Shape;257;p3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58" name="Google Shape;258;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9" name="Shape 259"/>
        <p:cNvGrpSpPr/>
        <p:nvPr/>
      </p:nvGrpSpPr>
      <p:grpSpPr>
        <a:xfrm>
          <a:off x="0" y="0"/>
          <a:ext cx="0" cy="0"/>
          <a:chOff x="0" y="0"/>
          <a:chExt cx="0" cy="0"/>
        </a:xfrm>
      </p:grpSpPr>
      <p:sp>
        <p:nvSpPr>
          <p:cNvPr id="260" name="Google Shape;260;p4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263" name="Google Shape;263;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64" name="Shape 264"/>
        <p:cNvGrpSpPr/>
        <p:nvPr/>
      </p:nvGrpSpPr>
      <p:grpSpPr>
        <a:xfrm>
          <a:off x="0" y="0"/>
          <a:ext cx="0" cy="0"/>
          <a:chOff x="0" y="0"/>
          <a:chExt cx="0" cy="0"/>
        </a:xfrm>
      </p:grpSpPr>
      <p:sp>
        <p:nvSpPr>
          <p:cNvPr id="265" name="Google Shape;265;p4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66" name="Google Shape;266;p4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7" name="Google Shape;267;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68" name="Shape 268"/>
        <p:cNvGrpSpPr/>
        <p:nvPr/>
      </p:nvGrpSpPr>
      <p:grpSpPr>
        <a:xfrm>
          <a:off x="0" y="0"/>
          <a:ext cx="0" cy="0"/>
          <a:chOff x="0" y="0"/>
          <a:chExt cx="0" cy="0"/>
        </a:xfrm>
      </p:grpSpPr>
      <p:sp>
        <p:nvSpPr>
          <p:cNvPr id="269" name="Google Shape;269;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12" name="Shape 212"/>
        <p:cNvGrpSpPr/>
        <p:nvPr/>
      </p:nvGrpSpPr>
      <p:grpSpPr>
        <a:xfrm>
          <a:off x="0" y="0"/>
          <a:ext cx="0" cy="0"/>
          <a:chOff x="0" y="0"/>
          <a:chExt cx="0" cy="0"/>
        </a:xfrm>
      </p:grpSpPr>
      <p:sp>
        <p:nvSpPr>
          <p:cNvPr id="213" name="Google Shape;213;p3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14" name="Google Shape;214;p3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15" name="Google Shape;215;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gif"/><Relationship Id="rId4" Type="http://schemas.openxmlformats.org/officeDocument/2006/relationships/image" Target="../media/image4.gif"/><Relationship Id="rId5" Type="http://schemas.openxmlformats.org/officeDocument/2006/relationships/image" Target="../media/image10.gif"/><Relationship Id="rId6"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gif"/><Relationship Id="rId4" Type="http://schemas.openxmlformats.org/officeDocument/2006/relationships/image" Target="../media/image7.gif"/><Relationship Id="rId5"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gif"/><Relationship Id="rId4"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gif"/><Relationship Id="rId4" Type="http://schemas.openxmlformats.org/officeDocument/2006/relationships/image" Target="../media/image16.gif"/><Relationship Id="rId5" Type="http://schemas.openxmlformats.org/officeDocument/2006/relationships/image" Target="../media/image27.gif"/><Relationship Id="rId6" Type="http://schemas.openxmlformats.org/officeDocument/2006/relationships/image" Target="../media/image35.gif"/><Relationship Id="rId7" Type="http://schemas.openxmlformats.org/officeDocument/2006/relationships/image" Target="../media/image31.gif"/><Relationship Id="rId8" Type="http://schemas.openxmlformats.org/officeDocument/2006/relationships/image" Target="../media/image2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8.gif"/><Relationship Id="rId4" Type="http://schemas.openxmlformats.org/officeDocument/2006/relationships/image" Target="../media/image22.gif"/><Relationship Id="rId5" Type="http://schemas.openxmlformats.org/officeDocument/2006/relationships/image" Target="../media/image21.gif"/><Relationship Id="rId6" Type="http://schemas.openxmlformats.org/officeDocument/2006/relationships/image" Target="../media/image26.gif"/><Relationship Id="rId7" Type="http://schemas.openxmlformats.org/officeDocument/2006/relationships/image" Target="../media/image3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9.gif"/><Relationship Id="rId4" Type="http://schemas.openxmlformats.org/officeDocument/2006/relationships/image" Target="../media/image43.gif"/><Relationship Id="rId5" Type="http://schemas.openxmlformats.org/officeDocument/2006/relationships/image" Target="../media/image3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0.gif"/><Relationship Id="rId4" Type="http://schemas.openxmlformats.org/officeDocument/2006/relationships/image" Target="../media/image48.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2.gif"/><Relationship Id="rId4" Type="http://schemas.openxmlformats.org/officeDocument/2006/relationships/image" Target="../media/image34.gif"/><Relationship Id="rId5" Type="http://schemas.openxmlformats.org/officeDocument/2006/relationships/image" Target="../media/image3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medium.com/@rangavamsi5/na%C3%AFve-bayes-algorithm-implementation-from-scratch-in-python-7b2cc39268b9" TargetMode="External"/><Relationship Id="rId4" Type="http://schemas.openxmlformats.org/officeDocument/2006/relationships/image" Target="../media/image36.pn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5.gif"/><Relationship Id="rId4" Type="http://schemas.openxmlformats.org/officeDocument/2006/relationships/image" Target="../media/image4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9.gif"/><Relationship Id="rId4" Type="http://schemas.openxmlformats.org/officeDocument/2006/relationships/image" Target="../media/image4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2.gif"/><Relationship Id="rId4" Type="http://schemas.openxmlformats.org/officeDocument/2006/relationships/image" Target="../media/image61.gif"/><Relationship Id="rId5" Type="http://schemas.openxmlformats.org/officeDocument/2006/relationships/image" Target="../media/image58.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5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hyperlink" Target="https://github.com/husseinlopez/icd2023/blob/main/icd8.ipynb" TargetMode="External"/><Relationship Id="rId5" Type="http://schemas.openxmlformats.org/officeDocument/2006/relationships/image" Target="../media/image49.png"/><Relationship Id="rId6" Type="http://schemas.openxmlformats.org/officeDocument/2006/relationships/hyperlink" Target="https://github.com/husseinlopez/icd2024/blob/main/icd14.ipynb"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hyperlink" Target="https://github.com/husseinlopez/PythonDataScienceHandbook/tree/master/notebooks_v1" TargetMode="External"/><Relationship Id="rId5"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3.png"/><Relationship Id="rId6"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75" name="Google Shape;275;p43"/>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79" name="Google Shape;279;p43"/>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80" name="Google Shape;28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p43"/>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5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Eligiendo las hipótesis</a:t>
            </a:r>
            <a:endParaRPr b="1" sz="2800">
              <a:solidFill>
                <a:srgbClr val="112158"/>
              </a:solidFill>
              <a:latin typeface="Epilogue"/>
              <a:ea typeface="Epilogue"/>
              <a:cs typeface="Epilogue"/>
              <a:sym typeface="Epilogue"/>
            </a:endParaRPr>
          </a:p>
        </p:txBody>
      </p:sp>
      <p:sp>
        <p:nvSpPr>
          <p:cNvPr id="365" name="Google Shape;365;p5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Generalmente se prefiere la hipótesis más probable dados los datos de entrenamiento, hipótesis </a:t>
            </a:r>
            <a:r>
              <a:rPr b="1" lang="en" sz="1600">
                <a:solidFill>
                  <a:schemeClr val="dk2"/>
                </a:solidFill>
                <a:latin typeface="Albert Sans"/>
                <a:ea typeface="Albert Sans"/>
                <a:cs typeface="Albert Sans"/>
                <a:sym typeface="Albert Sans"/>
              </a:rPr>
              <a:t>máxima a posteriori</a:t>
            </a:r>
            <a:r>
              <a:rPr lang="en" sz="1600">
                <a:solidFill>
                  <a:schemeClr val="dk1"/>
                </a:solidFill>
                <a:latin typeface="Albert Sans"/>
                <a:ea typeface="Albert Sans"/>
                <a:cs typeface="Albert Sans"/>
                <a:sym typeface="Albert Sans"/>
              </a:rPr>
              <a:t> </a:t>
            </a:r>
            <a:r>
              <a:rPr baseline="30000" i="1" lang="en" sz="1600">
                <a:solidFill>
                  <a:schemeClr val="dk1"/>
                </a:solidFill>
                <a:latin typeface="Albert Sans"/>
                <a:ea typeface="Albert Sans"/>
                <a:cs typeface="Albert Sans"/>
                <a:sym typeface="Albert Sans"/>
              </a:rPr>
              <a:t>h</a:t>
            </a:r>
            <a:r>
              <a:rPr i="1" lang="en" sz="1600">
                <a:solidFill>
                  <a:schemeClr val="dk1"/>
                </a:solidFill>
                <a:latin typeface="Albert Sans"/>
                <a:ea typeface="Albert Sans"/>
                <a:cs typeface="Albert Sans"/>
                <a:sym typeface="Albert Sans"/>
              </a:rPr>
              <a:t>MAP</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Si se asume que P(h</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 P(h</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 entonces se puede simplificar aún más y elegir la hipótesis de </a:t>
            </a:r>
            <a:r>
              <a:rPr b="1" lang="en" sz="1600">
                <a:solidFill>
                  <a:schemeClr val="dk2"/>
                </a:solidFill>
                <a:latin typeface="Albert Sans"/>
                <a:ea typeface="Albert Sans"/>
                <a:cs typeface="Albert Sans"/>
                <a:sym typeface="Albert Sans"/>
              </a:rPr>
              <a:t>máxima verosimilitud</a:t>
            </a:r>
            <a:r>
              <a:rPr lang="en" sz="1600">
                <a:solidFill>
                  <a:schemeClr val="dk1"/>
                </a:solidFill>
                <a:latin typeface="Albert Sans"/>
                <a:ea typeface="Albert Sans"/>
                <a:cs typeface="Albert Sans"/>
                <a:sym typeface="Albert Sans"/>
              </a:rPr>
              <a:t> (</a:t>
            </a:r>
            <a:r>
              <a:rPr baseline="30000" i="1" lang="en" sz="1600">
                <a:solidFill>
                  <a:schemeClr val="dk1"/>
                </a:solidFill>
                <a:latin typeface="Albert Sans"/>
                <a:ea typeface="Albert Sans"/>
                <a:cs typeface="Albert Sans"/>
                <a:sym typeface="Albert Sans"/>
              </a:rPr>
              <a:t>h</a:t>
            </a:r>
            <a:r>
              <a:rPr i="1" lang="en" sz="1600">
                <a:solidFill>
                  <a:schemeClr val="dk1"/>
                </a:solidFill>
                <a:latin typeface="Albert Sans"/>
                <a:ea typeface="Albert Sans"/>
                <a:cs typeface="Albert Sans"/>
                <a:sym typeface="Albert Sans"/>
              </a:rPr>
              <a:t>ML</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descr="h_{MAP} = arg \ \underset{h \in H}{max} \ P(h|D)&#10;" id="366" name="Google Shape;366;p52"/>
          <p:cNvPicPr preferRelativeResize="0"/>
          <p:nvPr/>
        </p:nvPicPr>
        <p:blipFill>
          <a:blip r:embed="rId3">
            <a:alphaModFix/>
          </a:blip>
          <a:stretch>
            <a:fillRect/>
          </a:stretch>
        </p:blipFill>
        <p:spPr>
          <a:xfrm>
            <a:off x="3333323" y="2265475"/>
            <a:ext cx="2203905" cy="307661"/>
          </a:xfrm>
          <a:prstGeom prst="rect">
            <a:avLst/>
          </a:prstGeom>
          <a:noFill/>
          <a:ln>
            <a:noFill/>
          </a:ln>
        </p:spPr>
      </p:pic>
      <p:pic>
        <p:nvPicPr>
          <p:cNvPr descr="         = arg \ \underset{h \in H}{max} \ \frac{P(D|h)P(h)}{P(D)}&#10;" id="367" name="Google Shape;367;p52"/>
          <p:cNvPicPr preferRelativeResize="0"/>
          <p:nvPr/>
        </p:nvPicPr>
        <p:blipFill>
          <a:blip r:embed="rId4">
            <a:alphaModFix/>
          </a:blip>
          <a:stretch>
            <a:fillRect/>
          </a:stretch>
        </p:blipFill>
        <p:spPr>
          <a:xfrm>
            <a:off x="3933263" y="2639794"/>
            <a:ext cx="1877436" cy="433805"/>
          </a:xfrm>
          <a:prstGeom prst="rect">
            <a:avLst/>
          </a:prstGeom>
          <a:noFill/>
          <a:ln>
            <a:noFill/>
          </a:ln>
        </p:spPr>
      </p:pic>
      <p:pic>
        <p:nvPicPr>
          <p:cNvPr descr="= arg \ \underset{h \in H}{max} \ P(D|h)P(h)" id="368" name="Google Shape;368;p52"/>
          <p:cNvPicPr preferRelativeResize="0"/>
          <p:nvPr/>
        </p:nvPicPr>
        <p:blipFill>
          <a:blip r:embed="rId5">
            <a:alphaModFix/>
          </a:blip>
          <a:stretch>
            <a:fillRect/>
          </a:stretch>
        </p:blipFill>
        <p:spPr>
          <a:xfrm>
            <a:off x="3933263" y="3203256"/>
            <a:ext cx="1877434" cy="286483"/>
          </a:xfrm>
          <a:prstGeom prst="rect">
            <a:avLst/>
          </a:prstGeom>
          <a:noFill/>
          <a:ln>
            <a:noFill/>
          </a:ln>
        </p:spPr>
      </p:pic>
      <p:pic>
        <p:nvPicPr>
          <p:cNvPr descr="h_{ML} = arg \ \underset{h \in H}{max} \ P(D|h_i)" id="369" name="Google Shape;369;p52"/>
          <p:cNvPicPr preferRelativeResize="0"/>
          <p:nvPr/>
        </p:nvPicPr>
        <p:blipFill>
          <a:blip r:embed="rId6">
            <a:alphaModFix/>
          </a:blip>
          <a:stretch>
            <a:fillRect/>
          </a:stretch>
        </p:blipFill>
        <p:spPr>
          <a:xfrm>
            <a:off x="3504275" y="4234124"/>
            <a:ext cx="1978541" cy="286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5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Ejemplo</a:t>
            </a:r>
            <a:endParaRPr b="1" sz="2800">
              <a:solidFill>
                <a:srgbClr val="112158"/>
              </a:solidFill>
              <a:latin typeface="Epilogue"/>
              <a:ea typeface="Epilogue"/>
              <a:cs typeface="Epilogue"/>
              <a:sym typeface="Epilogue"/>
            </a:endParaRPr>
          </a:p>
        </p:txBody>
      </p:sp>
      <p:sp>
        <p:nvSpPr>
          <p:cNvPr id="376" name="Google Shape;376;p5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paciente tiene cáncer o no?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 paciente se hace una prueba de laboratorio y el resultado es positivo. La prueba arroja un resultado positivo correcto sólo en el 98% de los casos en los que la enfermedad está realmente presente, y un resultado negativo correcto en sólo el 97% de los casos en los que la enfermedad no está presente. Además, el 0.008 de toda la población padece este cáncer.</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P(cáncer) = 					P(¬cáncer)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P(+ | cáncer) = 				P(- | cáncer)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P(+ | ¬cáncer) = 				P(- | ¬cáncer)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5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Ejemplo</a:t>
            </a:r>
            <a:endParaRPr b="1" sz="2800">
              <a:solidFill>
                <a:srgbClr val="112158"/>
              </a:solidFill>
              <a:latin typeface="Epilogue"/>
              <a:ea typeface="Epilogue"/>
              <a:cs typeface="Epilogue"/>
              <a:sym typeface="Epilogue"/>
            </a:endParaRPr>
          </a:p>
        </p:txBody>
      </p:sp>
      <p:sp>
        <p:nvSpPr>
          <p:cNvPr id="383" name="Google Shape;383;p5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paciente tiene cáncer o no?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 paciente se hace una prueba de laboratorio y el resultado es positivo. La prueba arroja un resultado positivo correcto sólo en el 98% de los casos en los que la enfermedad está realmente presente, y un resultado negativo correcto en sólo el 97% de los casos en los que la enfermedad no está presente. Además, el 0.008 de toda la población padece este cáncer.</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P(cáncer) = </a:t>
            </a:r>
            <a:r>
              <a:rPr lang="en" sz="1600">
                <a:solidFill>
                  <a:schemeClr val="dk1"/>
                </a:solidFill>
                <a:latin typeface="Albert Sans"/>
                <a:ea typeface="Albert Sans"/>
                <a:cs typeface="Albert Sans"/>
                <a:sym typeface="Albert Sans"/>
              </a:rPr>
              <a:t>0.008</a:t>
            </a:r>
            <a:r>
              <a:rPr lang="en" sz="1600">
                <a:solidFill>
                  <a:schemeClr val="dk1"/>
                </a:solidFill>
                <a:latin typeface="Albert Sans"/>
                <a:ea typeface="Albert Sans"/>
                <a:cs typeface="Albert Sans"/>
                <a:sym typeface="Albert Sans"/>
              </a:rPr>
              <a:t>				P(¬cáncer) = </a:t>
            </a:r>
            <a:r>
              <a:rPr lang="en" sz="1600">
                <a:solidFill>
                  <a:schemeClr val="dk1"/>
                </a:solidFill>
                <a:latin typeface="Albert Sans"/>
                <a:ea typeface="Albert Sans"/>
                <a:cs typeface="Albert Sans"/>
                <a:sym typeface="Albert Sans"/>
              </a:rPr>
              <a:t>0.992</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P(+ | cáncer) = 0.98			P(- | cáncer) = 0.02</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P(+ | ¬cáncer) = 0.03			P(- | ¬cáncer) = 0.97</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5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Fórmulas básicas</a:t>
            </a:r>
            <a:endParaRPr b="1" sz="3000">
              <a:solidFill>
                <a:srgbClr val="112158"/>
              </a:solidFill>
              <a:latin typeface="Epilogue"/>
              <a:ea typeface="Epilogue"/>
              <a:cs typeface="Epilogue"/>
              <a:sym typeface="Epilogue"/>
            </a:endParaRPr>
          </a:p>
        </p:txBody>
      </p:sp>
      <p:sp>
        <p:nvSpPr>
          <p:cNvPr id="390" name="Google Shape;390;p5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Regla del producto: probabilidad de una conjunción de dos eventos A y B:</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Regla de la suma: probabilidad de una disyunción de dos eventos A y B:</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Teorema de probabilidad total: si los eventos A</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 ..., A</a:t>
            </a:r>
            <a:r>
              <a:rPr baseline="-25000" lang="en" sz="1600">
                <a:solidFill>
                  <a:schemeClr val="dk1"/>
                </a:solidFill>
                <a:latin typeface="Albert Sans"/>
                <a:ea typeface="Albert Sans"/>
                <a:cs typeface="Albert Sans"/>
                <a:sym typeface="Albert Sans"/>
              </a:rPr>
              <a:t>n</a:t>
            </a:r>
            <a:r>
              <a:rPr lang="en" sz="1600">
                <a:solidFill>
                  <a:schemeClr val="dk1"/>
                </a:solidFill>
                <a:latin typeface="Albert Sans"/>
                <a:ea typeface="Albert Sans"/>
                <a:cs typeface="Albert Sans"/>
                <a:sym typeface="Albert Sans"/>
              </a:rPr>
              <a:t> son mutuamente excluyentes con la suma P(A</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 1, entonces</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descr="P(A \wedge B) = P(A|B) \ P(B) = P(B|A) \ P(A)" id="391" name="Google Shape;391;p55"/>
          <p:cNvPicPr preferRelativeResize="0"/>
          <p:nvPr/>
        </p:nvPicPr>
        <p:blipFill>
          <a:blip r:embed="rId3">
            <a:alphaModFix/>
          </a:blip>
          <a:stretch>
            <a:fillRect/>
          </a:stretch>
        </p:blipFill>
        <p:spPr>
          <a:xfrm>
            <a:off x="3011338" y="2074000"/>
            <a:ext cx="3218198" cy="184702"/>
          </a:xfrm>
          <a:prstGeom prst="rect">
            <a:avLst/>
          </a:prstGeom>
          <a:noFill/>
          <a:ln>
            <a:noFill/>
          </a:ln>
        </p:spPr>
      </p:pic>
      <p:pic>
        <p:nvPicPr>
          <p:cNvPr descr="P(A \vee B) = P(A) + P(B) - P(A \wedge B)" id="392" name="Google Shape;392;p55"/>
          <p:cNvPicPr preferRelativeResize="0"/>
          <p:nvPr/>
        </p:nvPicPr>
        <p:blipFill>
          <a:blip r:embed="rId4">
            <a:alphaModFix/>
          </a:blip>
          <a:stretch>
            <a:fillRect/>
          </a:stretch>
        </p:blipFill>
        <p:spPr>
          <a:xfrm>
            <a:off x="3258990" y="2910716"/>
            <a:ext cx="2722872" cy="184702"/>
          </a:xfrm>
          <a:prstGeom prst="rect">
            <a:avLst/>
          </a:prstGeom>
          <a:noFill/>
          <a:ln>
            <a:noFill/>
          </a:ln>
        </p:spPr>
      </p:pic>
      <p:pic>
        <p:nvPicPr>
          <p:cNvPr descr="P(B) = \sum_{i=1}^{n} P(B|A_i) \ P(A_i)" id="393" name="Google Shape;393;p55"/>
          <p:cNvPicPr preferRelativeResize="0"/>
          <p:nvPr/>
        </p:nvPicPr>
        <p:blipFill>
          <a:blip r:embed="rId5">
            <a:alphaModFix/>
          </a:blip>
          <a:stretch>
            <a:fillRect/>
          </a:stretch>
        </p:blipFill>
        <p:spPr>
          <a:xfrm>
            <a:off x="3589540" y="3959705"/>
            <a:ext cx="2061773" cy="5206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5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Teorema de la probabilidad total</a:t>
            </a:r>
            <a:endParaRPr b="1" sz="2800">
              <a:solidFill>
                <a:srgbClr val="112158"/>
              </a:solidFill>
              <a:latin typeface="Epilogue"/>
              <a:ea typeface="Epilogue"/>
              <a:cs typeface="Epilogue"/>
              <a:sym typeface="Epilogue"/>
            </a:endParaRPr>
          </a:p>
        </p:txBody>
      </p:sp>
      <p:sp>
        <p:nvSpPr>
          <p:cNvPr id="400" name="Google Shape;400;p56"/>
          <p:cNvSpPr txBox="1"/>
          <p:nvPr/>
        </p:nvSpPr>
        <p:spPr>
          <a:xfrm>
            <a:off x="2435120" y="1544900"/>
            <a:ext cx="5474700" cy="3002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737373"/>
                </a:solidFill>
                <a:latin typeface="Roboto"/>
                <a:ea typeface="Roboto"/>
                <a:cs typeface="Roboto"/>
                <a:sym typeface="Roboto"/>
              </a:rPr>
              <a:t>A</a:t>
            </a:r>
            <a:r>
              <a:rPr baseline="-25000" lang="en" sz="1800">
                <a:solidFill>
                  <a:srgbClr val="737373"/>
                </a:solidFill>
                <a:latin typeface="Roboto"/>
                <a:ea typeface="Roboto"/>
                <a:cs typeface="Roboto"/>
                <a:sym typeface="Roboto"/>
              </a:rPr>
              <a:t>1</a:t>
            </a:r>
            <a:endParaRPr baseline="-25000" sz="1800">
              <a:solidFill>
                <a:srgbClr val="737373"/>
              </a:solidFill>
              <a:latin typeface="Roboto"/>
              <a:ea typeface="Roboto"/>
              <a:cs typeface="Roboto"/>
              <a:sym typeface="Roboto"/>
            </a:endParaRPr>
          </a:p>
        </p:txBody>
      </p:sp>
      <p:sp>
        <p:nvSpPr>
          <p:cNvPr id="401" name="Google Shape;401;p56"/>
          <p:cNvSpPr/>
          <p:nvPr/>
        </p:nvSpPr>
        <p:spPr>
          <a:xfrm>
            <a:off x="3087093" y="2058836"/>
            <a:ext cx="4262700" cy="1974300"/>
          </a:xfrm>
          <a:prstGeom prst="ellipse">
            <a:avLst/>
          </a:prstGeom>
          <a:noFill/>
          <a:ln cap="flat" cmpd="sng" w="38100">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6"/>
          <p:cNvSpPr txBox="1"/>
          <p:nvPr/>
        </p:nvSpPr>
        <p:spPr>
          <a:xfrm>
            <a:off x="2760338" y="4015485"/>
            <a:ext cx="690900" cy="52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737373"/>
                </a:solidFill>
                <a:latin typeface="Roboto"/>
                <a:ea typeface="Roboto"/>
                <a:cs typeface="Roboto"/>
                <a:sym typeface="Roboto"/>
              </a:rPr>
              <a:t>A</a:t>
            </a:r>
            <a:r>
              <a:rPr baseline="-25000" lang="en" sz="1800">
                <a:solidFill>
                  <a:srgbClr val="737373"/>
                </a:solidFill>
                <a:latin typeface="Roboto"/>
                <a:ea typeface="Roboto"/>
                <a:cs typeface="Roboto"/>
                <a:sym typeface="Roboto"/>
              </a:rPr>
              <a:t>2</a:t>
            </a:r>
            <a:endParaRPr/>
          </a:p>
        </p:txBody>
      </p:sp>
      <p:cxnSp>
        <p:nvCxnSpPr>
          <p:cNvPr id="403" name="Google Shape;403;p56"/>
          <p:cNvCxnSpPr/>
          <p:nvPr/>
        </p:nvCxnSpPr>
        <p:spPr>
          <a:xfrm>
            <a:off x="4514498" y="1544900"/>
            <a:ext cx="0" cy="2972700"/>
          </a:xfrm>
          <a:prstGeom prst="straightConnector1">
            <a:avLst/>
          </a:prstGeom>
          <a:noFill/>
          <a:ln cap="flat" cmpd="sng" w="9525">
            <a:solidFill>
              <a:srgbClr val="424242"/>
            </a:solidFill>
            <a:prstDash val="dash"/>
            <a:round/>
            <a:headEnd len="med" w="med" type="none"/>
            <a:tailEnd len="med" w="med" type="none"/>
          </a:ln>
        </p:spPr>
      </p:cxnSp>
      <p:cxnSp>
        <p:nvCxnSpPr>
          <p:cNvPr id="404" name="Google Shape;404;p56"/>
          <p:cNvCxnSpPr/>
          <p:nvPr/>
        </p:nvCxnSpPr>
        <p:spPr>
          <a:xfrm flipH="1">
            <a:off x="2442715" y="1547330"/>
            <a:ext cx="2086800" cy="2995200"/>
          </a:xfrm>
          <a:prstGeom prst="straightConnector1">
            <a:avLst/>
          </a:prstGeom>
          <a:noFill/>
          <a:ln cap="flat" cmpd="sng" w="9525">
            <a:solidFill>
              <a:srgbClr val="424242"/>
            </a:solidFill>
            <a:prstDash val="dash"/>
            <a:round/>
            <a:headEnd len="med" w="med" type="none"/>
            <a:tailEnd len="med" w="med" type="none"/>
          </a:ln>
        </p:spPr>
      </p:cxnSp>
      <p:cxnSp>
        <p:nvCxnSpPr>
          <p:cNvPr id="405" name="Google Shape;405;p56"/>
          <p:cNvCxnSpPr/>
          <p:nvPr/>
        </p:nvCxnSpPr>
        <p:spPr>
          <a:xfrm flipH="1">
            <a:off x="4521763" y="2072814"/>
            <a:ext cx="3393300" cy="893400"/>
          </a:xfrm>
          <a:prstGeom prst="straightConnector1">
            <a:avLst/>
          </a:prstGeom>
          <a:noFill/>
          <a:ln cap="flat" cmpd="sng" w="9525">
            <a:solidFill>
              <a:srgbClr val="424242"/>
            </a:solidFill>
            <a:prstDash val="dash"/>
            <a:round/>
            <a:headEnd len="med" w="med" type="none"/>
            <a:tailEnd len="med" w="med" type="none"/>
          </a:ln>
        </p:spPr>
      </p:cxnSp>
      <p:cxnSp>
        <p:nvCxnSpPr>
          <p:cNvPr id="406" name="Google Shape;406;p56"/>
          <p:cNvCxnSpPr/>
          <p:nvPr/>
        </p:nvCxnSpPr>
        <p:spPr>
          <a:xfrm>
            <a:off x="5730588" y="2643328"/>
            <a:ext cx="1080900" cy="1906800"/>
          </a:xfrm>
          <a:prstGeom prst="straightConnector1">
            <a:avLst/>
          </a:prstGeom>
          <a:noFill/>
          <a:ln cap="flat" cmpd="sng" w="9525">
            <a:solidFill>
              <a:srgbClr val="424242"/>
            </a:solidFill>
            <a:prstDash val="dash"/>
            <a:round/>
            <a:headEnd len="med" w="med" type="none"/>
            <a:tailEnd len="med" w="med" type="none"/>
          </a:ln>
        </p:spPr>
      </p:cxnSp>
      <p:sp>
        <p:nvSpPr>
          <p:cNvPr id="407" name="Google Shape;407;p56"/>
          <p:cNvSpPr txBox="1"/>
          <p:nvPr/>
        </p:nvSpPr>
        <p:spPr>
          <a:xfrm>
            <a:off x="7218849" y="1554849"/>
            <a:ext cx="690900" cy="435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800">
                <a:solidFill>
                  <a:srgbClr val="737373"/>
                </a:solidFill>
                <a:latin typeface="Roboto"/>
                <a:ea typeface="Roboto"/>
                <a:cs typeface="Roboto"/>
                <a:sym typeface="Roboto"/>
              </a:rPr>
              <a:t>A</a:t>
            </a:r>
            <a:r>
              <a:rPr baseline="-25000" lang="en" sz="1800">
                <a:solidFill>
                  <a:srgbClr val="737373"/>
                </a:solidFill>
                <a:latin typeface="Roboto"/>
                <a:ea typeface="Roboto"/>
                <a:cs typeface="Roboto"/>
                <a:sym typeface="Roboto"/>
              </a:rPr>
              <a:t>5</a:t>
            </a:r>
            <a:endParaRPr/>
          </a:p>
        </p:txBody>
      </p:sp>
      <p:sp>
        <p:nvSpPr>
          <p:cNvPr id="408" name="Google Shape;408;p56"/>
          <p:cNvSpPr txBox="1"/>
          <p:nvPr/>
        </p:nvSpPr>
        <p:spPr>
          <a:xfrm>
            <a:off x="5265337" y="4024188"/>
            <a:ext cx="690900" cy="52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737373"/>
                </a:solidFill>
                <a:latin typeface="Roboto"/>
                <a:ea typeface="Roboto"/>
                <a:cs typeface="Roboto"/>
                <a:sym typeface="Roboto"/>
              </a:rPr>
              <a:t>A</a:t>
            </a:r>
            <a:r>
              <a:rPr baseline="-25000" lang="en" sz="1800">
                <a:solidFill>
                  <a:srgbClr val="737373"/>
                </a:solidFill>
                <a:latin typeface="Roboto"/>
                <a:ea typeface="Roboto"/>
                <a:cs typeface="Roboto"/>
                <a:sym typeface="Roboto"/>
              </a:rPr>
              <a:t>3</a:t>
            </a:r>
            <a:endParaRPr/>
          </a:p>
        </p:txBody>
      </p:sp>
      <p:sp>
        <p:nvSpPr>
          <p:cNvPr id="409" name="Google Shape;409;p56"/>
          <p:cNvSpPr txBox="1"/>
          <p:nvPr/>
        </p:nvSpPr>
        <p:spPr>
          <a:xfrm>
            <a:off x="7218849" y="4024188"/>
            <a:ext cx="690900" cy="522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1800">
                <a:solidFill>
                  <a:srgbClr val="737373"/>
                </a:solidFill>
                <a:latin typeface="Roboto"/>
                <a:ea typeface="Roboto"/>
                <a:cs typeface="Roboto"/>
                <a:sym typeface="Roboto"/>
              </a:rPr>
              <a:t>A</a:t>
            </a:r>
            <a:r>
              <a:rPr baseline="-25000" lang="en" sz="1800">
                <a:solidFill>
                  <a:srgbClr val="737373"/>
                </a:solidFill>
                <a:latin typeface="Roboto"/>
                <a:ea typeface="Roboto"/>
                <a:cs typeface="Roboto"/>
                <a:sym typeface="Roboto"/>
              </a:rPr>
              <a:t>4</a:t>
            </a:r>
            <a:endParaRPr/>
          </a:p>
        </p:txBody>
      </p:sp>
      <p:sp>
        <p:nvSpPr>
          <p:cNvPr id="410" name="Google Shape;410;p56"/>
          <p:cNvSpPr txBox="1"/>
          <p:nvPr/>
        </p:nvSpPr>
        <p:spPr>
          <a:xfrm>
            <a:off x="1228938" y="2416892"/>
            <a:ext cx="530700" cy="384000"/>
          </a:xfrm>
          <a:prstGeom prst="rect">
            <a:avLst/>
          </a:prstGeom>
          <a:noFill/>
          <a:ln cap="flat" cmpd="sng" w="19050">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737373"/>
                </a:solidFill>
                <a:latin typeface="Roboto"/>
                <a:ea typeface="Roboto"/>
                <a:cs typeface="Roboto"/>
                <a:sym typeface="Roboto"/>
              </a:rPr>
              <a:t>A</a:t>
            </a:r>
            <a:endParaRPr/>
          </a:p>
        </p:txBody>
      </p:sp>
      <p:sp>
        <p:nvSpPr>
          <p:cNvPr id="411" name="Google Shape;411;p56"/>
          <p:cNvSpPr/>
          <p:nvPr/>
        </p:nvSpPr>
        <p:spPr>
          <a:xfrm>
            <a:off x="1228938" y="3409039"/>
            <a:ext cx="530700" cy="435900"/>
          </a:xfrm>
          <a:prstGeom prst="ellipse">
            <a:avLst/>
          </a:prstGeom>
          <a:noFill/>
          <a:ln cap="flat" cmpd="sng" w="19050">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737373"/>
                </a:solidFill>
                <a:latin typeface="Roboto"/>
                <a:ea typeface="Roboto"/>
                <a:cs typeface="Roboto"/>
                <a:sym typeface="Roboto"/>
              </a:rPr>
              <a:t>B</a:t>
            </a:r>
            <a:endParaRPr sz="1800">
              <a:solidFill>
                <a:srgbClr val="737373"/>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5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Hipótesis MAP a fuerza bruta</a:t>
            </a:r>
            <a:endParaRPr b="1" sz="3000">
              <a:solidFill>
                <a:srgbClr val="112158"/>
              </a:solidFill>
              <a:latin typeface="Epilogue"/>
              <a:ea typeface="Epilogue"/>
              <a:cs typeface="Epilogue"/>
              <a:sym typeface="Epilogue"/>
            </a:endParaRPr>
          </a:p>
        </p:txBody>
      </p:sp>
      <p:sp>
        <p:nvSpPr>
          <p:cNvPr id="418" name="Google Shape;418;p5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AutoNum type="arabicPeriod"/>
            </a:pPr>
            <a:r>
              <a:rPr lang="en" sz="1600">
                <a:solidFill>
                  <a:schemeClr val="dk1"/>
                </a:solidFill>
                <a:latin typeface="Albert Sans"/>
                <a:ea typeface="Albert Sans"/>
                <a:cs typeface="Albert Sans"/>
                <a:sym typeface="Albert Sans"/>
              </a:rPr>
              <a:t>Para cada hipótesis h en H, calcular la </a:t>
            </a:r>
            <a:r>
              <a:rPr b="1" lang="en" sz="1600">
                <a:solidFill>
                  <a:schemeClr val="dk2"/>
                </a:solidFill>
                <a:latin typeface="Albert Sans"/>
                <a:ea typeface="Albert Sans"/>
                <a:cs typeface="Albert Sans"/>
                <a:sym typeface="Albert Sans"/>
              </a:rPr>
              <a:t>probabilidad posterior</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AutoNum type="arabicPeriod"/>
            </a:pPr>
            <a:r>
              <a:rPr lang="en" sz="1600">
                <a:solidFill>
                  <a:schemeClr val="dk1"/>
                </a:solidFill>
                <a:latin typeface="Albert Sans"/>
                <a:ea typeface="Albert Sans"/>
                <a:cs typeface="Albert Sans"/>
                <a:sym typeface="Albert Sans"/>
              </a:rPr>
              <a:t>Generar la hipótesis h</a:t>
            </a:r>
            <a:r>
              <a:rPr baseline="-25000" lang="en" sz="1600">
                <a:solidFill>
                  <a:schemeClr val="dk1"/>
                </a:solidFill>
                <a:latin typeface="Albert Sans"/>
                <a:ea typeface="Albert Sans"/>
                <a:cs typeface="Albert Sans"/>
                <a:sym typeface="Albert Sans"/>
              </a:rPr>
              <a:t>MAP</a:t>
            </a:r>
            <a:r>
              <a:rPr lang="en" sz="1600">
                <a:solidFill>
                  <a:schemeClr val="dk1"/>
                </a:solidFill>
                <a:latin typeface="Albert Sans"/>
                <a:ea typeface="Albert Sans"/>
                <a:cs typeface="Albert Sans"/>
                <a:sym typeface="Albert Sans"/>
              </a:rPr>
              <a:t> con la </a:t>
            </a:r>
            <a:r>
              <a:rPr b="1" lang="en" sz="1600">
                <a:solidFill>
                  <a:schemeClr val="dk2"/>
                </a:solidFill>
                <a:latin typeface="Albert Sans"/>
                <a:ea typeface="Albert Sans"/>
                <a:cs typeface="Albert Sans"/>
                <a:sym typeface="Albert Sans"/>
              </a:rPr>
              <a:t>probabilidad posterior</a:t>
            </a:r>
            <a:r>
              <a:rPr lang="en" sz="1600">
                <a:solidFill>
                  <a:schemeClr val="dk1"/>
                </a:solidFill>
                <a:latin typeface="Albert Sans"/>
                <a:ea typeface="Albert Sans"/>
                <a:cs typeface="Albert Sans"/>
                <a:sym typeface="Albert Sans"/>
              </a:rPr>
              <a:t> más alta.</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descr="P(h|D)=\frac{P(D|h)P(h)}{P(D)}" id="419" name="Google Shape;419;p57"/>
          <p:cNvPicPr preferRelativeResize="0"/>
          <p:nvPr/>
        </p:nvPicPr>
        <p:blipFill>
          <a:blip r:embed="rId3">
            <a:alphaModFix/>
          </a:blip>
          <a:stretch>
            <a:fillRect/>
          </a:stretch>
        </p:blipFill>
        <p:spPr>
          <a:xfrm>
            <a:off x="3590294" y="2110800"/>
            <a:ext cx="1963413" cy="465021"/>
          </a:xfrm>
          <a:prstGeom prst="rect">
            <a:avLst/>
          </a:prstGeom>
          <a:noFill/>
          <a:ln>
            <a:noFill/>
          </a:ln>
        </p:spPr>
      </p:pic>
      <p:pic>
        <p:nvPicPr>
          <p:cNvPr descr="h_{MAP} = arg \ \underset{h \in H}{max} \ P(h|D)&#10;" id="420" name="Google Shape;420;p57"/>
          <p:cNvPicPr preferRelativeResize="0"/>
          <p:nvPr/>
        </p:nvPicPr>
        <p:blipFill>
          <a:blip r:embed="rId4">
            <a:alphaModFix/>
          </a:blip>
          <a:stretch>
            <a:fillRect/>
          </a:stretch>
        </p:blipFill>
        <p:spPr>
          <a:xfrm>
            <a:off x="3399350" y="3364952"/>
            <a:ext cx="2345300" cy="3023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5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Evolución de las probabilidades posteriores</a:t>
            </a:r>
            <a:endParaRPr b="1" sz="2800">
              <a:solidFill>
                <a:srgbClr val="112158"/>
              </a:solidFill>
              <a:latin typeface="Epilogue"/>
              <a:ea typeface="Epilogue"/>
              <a:cs typeface="Epilogue"/>
              <a:sym typeface="Epilogue"/>
            </a:endParaRPr>
          </a:p>
        </p:txBody>
      </p:sp>
      <p:pic>
        <p:nvPicPr>
          <p:cNvPr id="427" name="Google Shape;427;p58"/>
          <p:cNvPicPr preferRelativeResize="0"/>
          <p:nvPr/>
        </p:nvPicPr>
        <p:blipFill>
          <a:blip r:embed="rId3">
            <a:alphaModFix/>
          </a:blip>
          <a:stretch>
            <a:fillRect/>
          </a:stretch>
        </p:blipFill>
        <p:spPr>
          <a:xfrm>
            <a:off x="1157201" y="1693250"/>
            <a:ext cx="6829600" cy="2315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5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Algoritmos de aprendizaje vs MAP </a:t>
            </a:r>
            <a:r>
              <a:rPr b="1" i="1" lang="en" sz="2400">
                <a:solidFill>
                  <a:schemeClr val="dk2"/>
                </a:solidFill>
                <a:latin typeface="Epilogue"/>
                <a:ea typeface="Epilogue"/>
                <a:cs typeface="Epilogue"/>
                <a:sym typeface="Epilogue"/>
              </a:rPr>
              <a:t>learners</a:t>
            </a:r>
            <a:endParaRPr b="1" i="1" sz="2800">
              <a:solidFill>
                <a:srgbClr val="112158"/>
              </a:solidFill>
              <a:latin typeface="Epilogue"/>
              <a:ea typeface="Epilogue"/>
              <a:cs typeface="Epilogue"/>
              <a:sym typeface="Epilogue"/>
            </a:endParaRPr>
          </a:p>
        </p:txBody>
      </p:sp>
      <p:pic>
        <p:nvPicPr>
          <p:cNvPr id="434" name="Google Shape;434;p59"/>
          <p:cNvPicPr preferRelativeResize="0"/>
          <p:nvPr/>
        </p:nvPicPr>
        <p:blipFill>
          <a:blip r:embed="rId3">
            <a:alphaModFix/>
          </a:blip>
          <a:stretch>
            <a:fillRect/>
          </a:stretch>
        </p:blipFill>
        <p:spPr>
          <a:xfrm>
            <a:off x="2816025" y="1406550"/>
            <a:ext cx="3522900" cy="1111695"/>
          </a:xfrm>
          <a:prstGeom prst="rect">
            <a:avLst/>
          </a:prstGeom>
          <a:noFill/>
          <a:ln>
            <a:noFill/>
          </a:ln>
        </p:spPr>
      </p:pic>
      <p:pic>
        <p:nvPicPr>
          <p:cNvPr id="435" name="Google Shape;435;p59"/>
          <p:cNvPicPr preferRelativeResize="0"/>
          <p:nvPr/>
        </p:nvPicPr>
        <p:blipFill>
          <a:blip r:embed="rId4">
            <a:alphaModFix/>
          </a:blip>
          <a:stretch>
            <a:fillRect/>
          </a:stretch>
        </p:blipFill>
        <p:spPr>
          <a:xfrm>
            <a:off x="2805075" y="2802400"/>
            <a:ext cx="3522900" cy="2018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6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Aprender una función con valor real</a:t>
            </a:r>
            <a:endParaRPr b="1" sz="3000">
              <a:solidFill>
                <a:srgbClr val="112158"/>
              </a:solidFill>
              <a:latin typeface="Epilogue"/>
              <a:ea typeface="Epilogue"/>
              <a:cs typeface="Epilogue"/>
              <a:sym typeface="Epilogue"/>
            </a:endParaRPr>
          </a:p>
        </p:txBody>
      </p:sp>
      <p:sp>
        <p:nvSpPr>
          <p:cNvPr id="442" name="Google Shape;442;p6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Considere cualquier función objetivo 𝒇 de valor real.</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Ejemplos de entrenamiento {x</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d</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donde d</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es un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valor de entrenamiento ruidoso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 𝒇(x</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 e</a:t>
            </a:r>
            <a:r>
              <a:rPr baseline="-25000" lang="en" sz="1600">
                <a:solidFill>
                  <a:schemeClr val="dk1"/>
                </a:solidFill>
                <a:latin typeface="Albert Sans"/>
                <a:ea typeface="Albert Sans"/>
                <a:cs typeface="Albert Sans"/>
                <a:sym typeface="Albert Sans"/>
              </a:rPr>
              <a:t>i</a:t>
            </a:r>
            <a:endParaRPr baseline="-25000"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es una variable aleatoria (ruido) extraída </a:t>
            </a:r>
            <a:br>
              <a:rPr lang="en" sz="1600">
                <a:solidFill>
                  <a:schemeClr val="dk1"/>
                </a:solidFill>
                <a:latin typeface="Albert Sans"/>
                <a:ea typeface="Albert Sans"/>
                <a:cs typeface="Albert Sans"/>
                <a:sym typeface="Albert Sans"/>
              </a:rPr>
            </a:br>
            <a:r>
              <a:rPr lang="en" sz="1600">
                <a:solidFill>
                  <a:schemeClr val="dk1"/>
                </a:solidFill>
                <a:latin typeface="Albert Sans"/>
                <a:ea typeface="Albert Sans"/>
                <a:cs typeface="Albert Sans"/>
                <a:sym typeface="Albert Sans"/>
              </a:rPr>
              <a:t>independientemente para cada x</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según </a:t>
            </a:r>
            <a:br>
              <a:rPr lang="en" sz="1600">
                <a:solidFill>
                  <a:schemeClr val="dk1"/>
                </a:solidFill>
                <a:latin typeface="Albert Sans"/>
                <a:ea typeface="Albert Sans"/>
                <a:cs typeface="Albert Sans"/>
                <a:sym typeface="Albert Sans"/>
              </a:rPr>
            </a:br>
            <a:r>
              <a:rPr lang="en" sz="1600">
                <a:solidFill>
                  <a:schemeClr val="dk1"/>
                </a:solidFill>
                <a:latin typeface="Albert Sans"/>
                <a:ea typeface="Albert Sans"/>
                <a:cs typeface="Albert Sans"/>
                <a:sym typeface="Albert Sans"/>
              </a:rPr>
              <a:t>alguna distribución gaussiana con media = 0.</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Entonces la hipótesis de </a:t>
            </a:r>
            <a:r>
              <a:rPr b="1" lang="en" sz="1600">
                <a:solidFill>
                  <a:schemeClr val="dk2"/>
                </a:solidFill>
                <a:latin typeface="Albert Sans"/>
                <a:ea typeface="Albert Sans"/>
                <a:cs typeface="Albert Sans"/>
                <a:sym typeface="Albert Sans"/>
              </a:rPr>
              <a:t>máxima verosimilitud</a:t>
            </a:r>
            <a:r>
              <a:rPr lang="en" sz="1600">
                <a:solidFill>
                  <a:schemeClr val="dk1"/>
                </a:solidFill>
                <a:latin typeface="Albert Sans"/>
                <a:ea typeface="Albert Sans"/>
                <a:cs typeface="Albert Sans"/>
                <a:sym typeface="Albert Sans"/>
              </a:rPr>
              <a:t> </a:t>
            </a:r>
            <a:r>
              <a:rPr baseline="30000" i="1" lang="en" sz="1600">
                <a:solidFill>
                  <a:schemeClr val="dk1"/>
                </a:solidFill>
                <a:latin typeface="Albert Sans"/>
                <a:ea typeface="Albert Sans"/>
                <a:cs typeface="Albert Sans"/>
                <a:sym typeface="Albert Sans"/>
              </a:rPr>
              <a:t>h</a:t>
            </a:r>
            <a:r>
              <a:rPr i="1" lang="en" sz="1600">
                <a:solidFill>
                  <a:schemeClr val="dk1"/>
                </a:solidFill>
                <a:latin typeface="Albert Sans"/>
                <a:ea typeface="Albert Sans"/>
                <a:cs typeface="Albert Sans"/>
                <a:sym typeface="Albert Sans"/>
              </a:rPr>
              <a:t>ML</a:t>
            </a:r>
            <a:r>
              <a:rPr lang="en" sz="1600">
                <a:solidFill>
                  <a:schemeClr val="dk1"/>
                </a:solidFill>
                <a:latin typeface="Albert Sans"/>
                <a:ea typeface="Albert Sans"/>
                <a:cs typeface="Albert Sans"/>
                <a:sym typeface="Albert Sans"/>
              </a:rPr>
              <a:t> es la que minimiza la suma de errores al cuadrado:</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id="443" name="Google Shape;443;p60"/>
          <p:cNvPicPr preferRelativeResize="0"/>
          <p:nvPr/>
        </p:nvPicPr>
        <p:blipFill>
          <a:blip r:embed="rId3">
            <a:alphaModFix/>
          </a:blip>
          <a:stretch>
            <a:fillRect/>
          </a:stretch>
        </p:blipFill>
        <p:spPr>
          <a:xfrm>
            <a:off x="5992675" y="1552850"/>
            <a:ext cx="2429075" cy="1890325"/>
          </a:xfrm>
          <a:prstGeom prst="rect">
            <a:avLst/>
          </a:prstGeom>
          <a:noFill/>
          <a:ln>
            <a:noFill/>
          </a:ln>
        </p:spPr>
      </p:pic>
      <p:pic>
        <p:nvPicPr>
          <p:cNvPr descr="h_{ML} = arg \ \underset{h \in H}{min} \sum_{i=1}^{m}(d_i-h(x_i))^2" id="444" name="Google Shape;444;p60"/>
          <p:cNvPicPr preferRelativeResize="0"/>
          <p:nvPr/>
        </p:nvPicPr>
        <p:blipFill>
          <a:blip r:embed="rId4">
            <a:alphaModFix/>
          </a:blip>
          <a:stretch>
            <a:fillRect/>
          </a:stretch>
        </p:blipFill>
        <p:spPr>
          <a:xfrm>
            <a:off x="3357463" y="4055000"/>
            <a:ext cx="2429074" cy="5137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6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Clasificación más probable de nuevas instancias</a:t>
            </a:r>
            <a:endParaRPr b="1" sz="2400">
              <a:solidFill>
                <a:schemeClr val="dk2"/>
              </a:solidFill>
              <a:latin typeface="Epilogue"/>
              <a:ea typeface="Epilogue"/>
              <a:cs typeface="Epilogue"/>
              <a:sym typeface="Epilogue"/>
            </a:endParaRPr>
          </a:p>
        </p:txBody>
      </p:sp>
      <p:sp>
        <p:nvSpPr>
          <p:cNvPr id="451" name="Google Shape;451;p6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Hasta ahora se ha buscado la hipótesis más probable dados los datos D (</a:t>
            </a:r>
            <a:r>
              <a:rPr baseline="30000" i="1" lang="en" sz="1600">
                <a:solidFill>
                  <a:schemeClr val="dk1"/>
                </a:solidFill>
                <a:latin typeface="Albert Sans"/>
                <a:ea typeface="Albert Sans"/>
                <a:cs typeface="Albert Sans"/>
                <a:sym typeface="Albert Sans"/>
              </a:rPr>
              <a:t>h</a:t>
            </a:r>
            <a:r>
              <a:rPr i="1" lang="en" sz="1600">
                <a:solidFill>
                  <a:schemeClr val="dk1"/>
                </a:solidFill>
                <a:latin typeface="Albert Sans"/>
                <a:ea typeface="Albert Sans"/>
                <a:cs typeface="Albert Sans"/>
                <a:sym typeface="Albert Sans"/>
              </a:rPr>
              <a:t>MAP</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Dada la nueva instancia </a:t>
            </a:r>
            <a:r>
              <a:rPr b="1" lang="en" sz="1600">
                <a:solidFill>
                  <a:schemeClr val="dk1"/>
                </a:solidFill>
                <a:latin typeface="Albert Sans"/>
                <a:ea typeface="Albert Sans"/>
                <a:cs typeface="Albert Sans"/>
                <a:sym typeface="Albert Sans"/>
              </a:rPr>
              <a:t>x</a:t>
            </a:r>
            <a:r>
              <a:rPr lang="en" sz="1600">
                <a:solidFill>
                  <a:schemeClr val="dk1"/>
                </a:solidFill>
                <a:latin typeface="Albert Sans"/>
                <a:ea typeface="Albert Sans"/>
                <a:cs typeface="Albert Sans"/>
                <a:sym typeface="Albert Sans"/>
              </a:rPr>
              <a:t>, ¿cuál es su clasificación más probable?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t>
            </a:r>
            <a:r>
              <a:rPr baseline="30000" i="1" lang="en" sz="1600">
                <a:solidFill>
                  <a:schemeClr val="dk1"/>
                </a:solidFill>
                <a:latin typeface="Albert Sans"/>
                <a:ea typeface="Albert Sans"/>
                <a:cs typeface="Albert Sans"/>
                <a:sym typeface="Albert Sans"/>
              </a:rPr>
              <a:t>h</a:t>
            </a:r>
            <a:r>
              <a:rPr i="1" lang="en" sz="1600">
                <a:solidFill>
                  <a:schemeClr val="dk1"/>
                </a:solidFill>
                <a:latin typeface="Albert Sans"/>
                <a:ea typeface="Albert Sans"/>
                <a:cs typeface="Albert Sans"/>
                <a:sym typeface="Albert Sans"/>
              </a:rPr>
              <a:t>MAP(x)</a:t>
            </a:r>
            <a:r>
              <a:rPr lang="en" sz="1600">
                <a:solidFill>
                  <a:schemeClr val="dk1"/>
                </a:solidFill>
                <a:latin typeface="Albert Sans"/>
                <a:ea typeface="Albert Sans"/>
                <a:cs typeface="Albert Sans"/>
                <a:sym typeface="Albert Sans"/>
              </a:rPr>
              <a:t> no es la clasificación más probable!</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Considerar:</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Tres posibles hipótesis: P(h</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 | D) = 0.4, P(h</a:t>
            </a:r>
            <a:r>
              <a:rPr baseline="-25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 | D) = 0.3, P(h</a:t>
            </a:r>
            <a:r>
              <a:rPr baseline="-25000" lang="en" sz="1600">
                <a:solidFill>
                  <a:schemeClr val="dk1"/>
                </a:solidFill>
                <a:latin typeface="Albert Sans"/>
                <a:ea typeface="Albert Sans"/>
                <a:cs typeface="Albert Sans"/>
                <a:sym typeface="Albert Sans"/>
              </a:rPr>
              <a:t>3</a:t>
            </a:r>
            <a:r>
              <a:rPr lang="en" sz="1600">
                <a:solidFill>
                  <a:schemeClr val="dk1"/>
                </a:solidFill>
                <a:latin typeface="Albert Sans"/>
                <a:ea typeface="Albert Sans"/>
                <a:cs typeface="Albert Sans"/>
                <a:sym typeface="Albert Sans"/>
              </a:rPr>
              <a:t> | D) = 0.3</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Dada la nueva instancia </a:t>
            </a:r>
            <a:r>
              <a:rPr b="1" lang="en" sz="1600">
                <a:solidFill>
                  <a:schemeClr val="dk1"/>
                </a:solidFill>
                <a:latin typeface="Albert Sans"/>
                <a:ea typeface="Albert Sans"/>
                <a:cs typeface="Albert Sans"/>
                <a:sym typeface="Albert Sans"/>
              </a:rPr>
              <a:t>x</a:t>
            </a:r>
            <a:r>
              <a:rPr lang="en" sz="1600">
                <a:solidFill>
                  <a:schemeClr val="dk1"/>
                </a:solidFill>
                <a:latin typeface="Albert Sans"/>
                <a:ea typeface="Albert Sans"/>
                <a:cs typeface="Albert Sans"/>
                <a:sym typeface="Albert Sans"/>
              </a:rPr>
              <a:t>, h</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(x) = +, h</a:t>
            </a:r>
            <a:r>
              <a:rPr baseline="-25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(x) = −, h</a:t>
            </a:r>
            <a:r>
              <a:rPr baseline="-25000" lang="en" sz="1600">
                <a:solidFill>
                  <a:schemeClr val="dk1"/>
                </a:solidFill>
                <a:latin typeface="Albert Sans"/>
                <a:ea typeface="Albert Sans"/>
                <a:cs typeface="Albert Sans"/>
                <a:sym typeface="Albert Sans"/>
              </a:rPr>
              <a:t>3</a:t>
            </a:r>
            <a:r>
              <a:rPr lang="en" sz="1600">
                <a:solidFill>
                  <a:schemeClr val="dk1"/>
                </a:solidFill>
                <a:latin typeface="Albert Sans"/>
                <a:ea typeface="Albert Sans"/>
                <a:cs typeface="Albert Sans"/>
                <a:sym typeface="Albert Sans"/>
              </a:rPr>
              <a:t>(x) =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¿Cuál es la clasificación más probable de </a:t>
            </a:r>
            <a:r>
              <a:rPr b="1" lang="en" sz="1600">
                <a:solidFill>
                  <a:schemeClr val="dk1"/>
                </a:solidFill>
                <a:latin typeface="Albert Sans"/>
                <a:ea typeface="Albert Sans"/>
                <a:cs typeface="Albert Sans"/>
                <a:sym typeface="Albert Sans"/>
              </a:rPr>
              <a:t>x</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44"/>
          <p:cNvPicPr preferRelativeResize="0"/>
          <p:nvPr/>
        </p:nvPicPr>
        <p:blipFill>
          <a:blip r:embed="rId3">
            <a:alphaModFix/>
          </a:blip>
          <a:stretch>
            <a:fillRect/>
          </a:stretch>
        </p:blipFill>
        <p:spPr>
          <a:xfrm>
            <a:off x="1571813" y="1339463"/>
            <a:ext cx="6000375" cy="2464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6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Clasificador óptimo de Bayes</a:t>
            </a:r>
            <a:endParaRPr b="1" sz="2800">
              <a:solidFill>
                <a:srgbClr val="112158"/>
              </a:solidFill>
              <a:latin typeface="Epilogue"/>
              <a:ea typeface="Epilogue"/>
              <a:cs typeface="Epilogue"/>
              <a:sym typeface="Epilogue"/>
            </a:endParaRPr>
          </a:p>
        </p:txBody>
      </p:sp>
      <p:sp>
        <p:nvSpPr>
          <p:cNvPr id="458" name="Google Shape;458;p6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Ejemplo:</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por lo tanto</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y</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descr="P(h_1 | D) = 0.4, \ P(-|h_1) = 0, \ P(+|h_1) = 1 " id="459" name="Google Shape;459;p62"/>
          <p:cNvPicPr preferRelativeResize="0"/>
          <p:nvPr/>
        </p:nvPicPr>
        <p:blipFill>
          <a:blip r:embed="rId3">
            <a:alphaModFix/>
          </a:blip>
          <a:stretch>
            <a:fillRect/>
          </a:stretch>
        </p:blipFill>
        <p:spPr>
          <a:xfrm>
            <a:off x="2734860" y="1670875"/>
            <a:ext cx="3734089" cy="205551"/>
          </a:xfrm>
          <a:prstGeom prst="rect">
            <a:avLst/>
          </a:prstGeom>
          <a:noFill/>
          <a:ln>
            <a:noFill/>
          </a:ln>
        </p:spPr>
      </p:pic>
      <p:pic>
        <p:nvPicPr>
          <p:cNvPr descr="P(h_2 | D) = 0.3, \ P(-|h_2) = 1, \ P(+|h_2) = 0 " id="460" name="Google Shape;460;p62"/>
          <p:cNvPicPr preferRelativeResize="0"/>
          <p:nvPr/>
        </p:nvPicPr>
        <p:blipFill>
          <a:blip r:embed="rId4">
            <a:alphaModFix/>
          </a:blip>
          <a:stretch>
            <a:fillRect/>
          </a:stretch>
        </p:blipFill>
        <p:spPr>
          <a:xfrm>
            <a:off x="2740852" y="2036791"/>
            <a:ext cx="3740974" cy="205551"/>
          </a:xfrm>
          <a:prstGeom prst="rect">
            <a:avLst/>
          </a:prstGeom>
          <a:noFill/>
          <a:ln>
            <a:noFill/>
          </a:ln>
        </p:spPr>
      </p:pic>
      <p:pic>
        <p:nvPicPr>
          <p:cNvPr descr="P(h_3 | D) = 0.3, \ P(-|h_3) = 1, \ P(+|h_3) = 0 " id="461" name="Google Shape;461;p62"/>
          <p:cNvPicPr preferRelativeResize="0"/>
          <p:nvPr/>
        </p:nvPicPr>
        <p:blipFill>
          <a:blip r:embed="rId5">
            <a:alphaModFix/>
          </a:blip>
          <a:stretch>
            <a:fillRect/>
          </a:stretch>
        </p:blipFill>
        <p:spPr>
          <a:xfrm>
            <a:off x="2731423" y="2402714"/>
            <a:ext cx="3740974" cy="205551"/>
          </a:xfrm>
          <a:prstGeom prst="rect">
            <a:avLst/>
          </a:prstGeom>
          <a:noFill/>
          <a:ln>
            <a:noFill/>
          </a:ln>
        </p:spPr>
      </p:pic>
      <p:pic>
        <p:nvPicPr>
          <p:cNvPr descr="\sum_{h_i \in H} P(+ | h_i) P(h_i | D) = 0.4" id="462" name="Google Shape;462;p62"/>
          <p:cNvPicPr preferRelativeResize="0"/>
          <p:nvPr/>
        </p:nvPicPr>
        <p:blipFill>
          <a:blip r:embed="rId6">
            <a:alphaModFix/>
          </a:blip>
          <a:stretch>
            <a:fillRect/>
          </a:stretch>
        </p:blipFill>
        <p:spPr>
          <a:xfrm>
            <a:off x="3471374" y="2942663"/>
            <a:ext cx="2261061" cy="452213"/>
          </a:xfrm>
          <a:prstGeom prst="rect">
            <a:avLst/>
          </a:prstGeom>
          <a:noFill/>
          <a:ln>
            <a:noFill/>
          </a:ln>
        </p:spPr>
      </p:pic>
      <p:pic>
        <p:nvPicPr>
          <p:cNvPr descr="\sum_{h_i \in H} P(- | h_i) P(h_i | D) = 0.6 " id="463" name="Google Shape;463;p62"/>
          <p:cNvPicPr preferRelativeResize="0"/>
          <p:nvPr/>
        </p:nvPicPr>
        <p:blipFill>
          <a:blip r:embed="rId7">
            <a:alphaModFix/>
          </a:blip>
          <a:stretch>
            <a:fillRect/>
          </a:stretch>
        </p:blipFill>
        <p:spPr>
          <a:xfrm>
            <a:off x="3471374" y="3513250"/>
            <a:ext cx="2261061" cy="452213"/>
          </a:xfrm>
          <a:prstGeom prst="rect">
            <a:avLst/>
          </a:prstGeom>
          <a:noFill/>
          <a:ln>
            <a:noFill/>
          </a:ln>
        </p:spPr>
      </p:pic>
      <p:pic>
        <p:nvPicPr>
          <p:cNvPr descr="arg \ \underset{v_j \in V}{max}\sum_{h_i \in H} P(v_j | h_i) P(h_i | D) = -" id="464" name="Google Shape;464;p62"/>
          <p:cNvPicPr preferRelativeResize="0"/>
          <p:nvPr/>
        </p:nvPicPr>
        <p:blipFill>
          <a:blip r:embed="rId8">
            <a:alphaModFix/>
          </a:blip>
          <a:stretch>
            <a:fillRect/>
          </a:stretch>
        </p:blipFill>
        <p:spPr>
          <a:xfrm>
            <a:off x="3124674" y="4310763"/>
            <a:ext cx="2954453" cy="4522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0" name="Google Shape;470;p6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Junto con los árboles de decisión, las redes neuronales y los k-vecinos más cercanos, es uno de los métodos de aprendizaje más prácticos.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Cuándo usar:</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Conjunto de entrenamiento moderado o grande.</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Los atributos que describen las instancias son </a:t>
            </a:r>
            <a:r>
              <a:rPr b="1" lang="en" sz="1500">
                <a:solidFill>
                  <a:srgbClr val="E76A28"/>
                </a:solidFill>
                <a:latin typeface="Albert Sans"/>
                <a:ea typeface="Albert Sans"/>
                <a:cs typeface="Albert Sans"/>
                <a:sym typeface="Albert Sans"/>
              </a:rPr>
              <a:t>condicionalmente independientes</a:t>
            </a:r>
            <a:r>
              <a:rPr lang="en" sz="1500">
                <a:solidFill>
                  <a:schemeClr val="dk1"/>
                </a:solidFill>
                <a:latin typeface="Albert Sans"/>
                <a:ea typeface="Albert Sans"/>
                <a:cs typeface="Albert Sans"/>
                <a:sym typeface="Albert Sans"/>
              </a:rPr>
              <a:t> dada una clasificación.</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Algunas aplicaciones exitosas: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Diagnóstico médico.</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Clasificación de documentos de texto.</a:t>
            </a:r>
            <a:endParaRPr sz="1500">
              <a:solidFill>
                <a:schemeClr val="dk1"/>
              </a:solidFill>
              <a:latin typeface="Albert Sans"/>
              <a:ea typeface="Albert Sans"/>
              <a:cs typeface="Albert Sans"/>
              <a:sym typeface="Albert Sans"/>
            </a:endParaRPr>
          </a:p>
        </p:txBody>
      </p:sp>
      <p:sp>
        <p:nvSpPr>
          <p:cNvPr id="471" name="Google Shape;471;p6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Clasificador Naive Bayes</a:t>
            </a:r>
            <a:endParaRPr b="1" sz="3000">
              <a:solidFill>
                <a:srgbClr val="112158"/>
              </a:solidFill>
              <a:latin typeface="Epilogue"/>
              <a:ea typeface="Epilogue"/>
              <a:cs typeface="Epilogue"/>
              <a:sym typeface="Epilog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7" name="Google Shape;477;p6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Formulación</a:t>
            </a:r>
            <a:endParaRPr b="1" sz="2800">
              <a:solidFill>
                <a:srgbClr val="112158"/>
              </a:solidFill>
              <a:latin typeface="Epilogue"/>
              <a:ea typeface="Epilogue"/>
              <a:cs typeface="Epilogue"/>
              <a:sym typeface="Epilogue"/>
            </a:endParaRPr>
          </a:p>
        </p:txBody>
      </p:sp>
      <p:sp>
        <p:nvSpPr>
          <p:cNvPr id="478" name="Google Shape;478;p6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Suponga funciones objetivo 𝒇 : X → V, donde cada instancia x se describe mediante los atributos {a</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 a</a:t>
            </a:r>
            <a:r>
              <a:rPr baseline="-25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 …, a</a:t>
            </a:r>
            <a:r>
              <a:rPr baseline="-25000" lang="en" sz="1600">
                <a:solidFill>
                  <a:schemeClr val="dk1"/>
                </a:solidFill>
                <a:latin typeface="Albert Sans"/>
                <a:ea typeface="Albert Sans"/>
                <a:cs typeface="Albert Sans"/>
                <a:sym typeface="Albert Sans"/>
              </a:rPr>
              <a:t>n</a:t>
            </a:r>
            <a:r>
              <a:rPr lang="en" sz="1600">
                <a:solidFill>
                  <a:schemeClr val="dk1"/>
                </a:solidFill>
                <a:latin typeface="Albert Sans"/>
                <a:ea typeface="Albert Sans"/>
                <a:cs typeface="Albert Sans"/>
                <a:sym typeface="Albert Sans"/>
              </a:rPr>
              <a:t>}. El valor más probable de 𝒇(x) es: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Suposición </a:t>
            </a:r>
            <a:r>
              <a:rPr lang="en" sz="1600">
                <a:solidFill>
                  <a:schemeClr val="dk1"/>
                </a:solidFill>
                <a:latin typeface="Albert Sans"/>
                <a:ea typeface="Albert Sans"/>
                <a:cs typeface="Albert Sans"/>
                <a:sym typeface="Albert Sans"/>
              </a:rPr>
              <a:t>ingenua de</a:t>
            </a:r>
            <a:r>
              <a:rPr lang="en" sz="1600">
                <a:solidFill>
                  <a:schemeClr val="dk1"/>
                </a:solidFill>
                <a:latin typeface="Albert Sans"/>
                <a:ea typeface="Albert Sans"/>
                <a:cs typeface="Albert Sans"/>
                <a:sym typeface="Albert Sans"/>
              </a:rPr>
              <a:t> Bayes:</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 que da un clasificador Naive Bayes:</a:t>
            </a:r>
            <a:endParaRPr sz="1600">
              <a:solidFill>
                <a:schemeClr val="dk1"/>
              </a:solidFill>
              <a:latin typeface="Albert Sans"/>
              <a:ea typeface="Albert Sans"/>
              <a:cs typeface="Albert Sans"/>
              <a:sym typeface="Albert Sans"/>
            </a:endParaRPr>
          </a:p>
        </p:txBody>
      </p:sp>
      <p:pic>
        <p:nvPicPr>
          <p:cNvPr descr="v_{MAP} = arg \ \underset{v \in V}{max} \ P(v_j|a_1,a_2,...,a_n)" id="479" name="Google Shape;479;p64"/>
          <p:cNvPicPr preferRelativeResize="0"/>
          <p:nvPr/>
        </p:nvPicPr>
        <p:blipFill>
          <a:blip r:embed="rId3">
            <a:alphaModFix/>
          </a:blip>
          <a:stretch>
            <a:fillRect/>
          </a:stretch>
        </p:blipFill>
        <p:spPr>
          <a:xfrm>
            <a:off x="2871013" y="2406100"/>
            <a:ext cx="2934582" cy="294944"/>
          </a:xfrm>
          <a:prstGeom prst="rect">
            <a:avLst/>
          </a:prstGeom>
          <a:noFill/>
          <a:ln>
            <a:noFill/>
          </a:ln>
        </p:spPr>
      </p:pic>
      <p:pic>
        <p:nvPicPr>
          <p:cNvPr descr="v_{MAP} = arg \ \underset{v \in V}{max} \ \frac{P(a_1,a_2,...,a_n | v_j) \ P(v_j)}{P(a_1,a_2,...,a_n)}" id="480" name="Google Shape;480;p64"/>
          <p:cNvPicPr preferRelativeResize="0"/>
          <p:nvPr/>
        </p:nvPicPr>
        <p:blipFill>
          <a:blip r:embed="rId4">
            <a:alphaModFix/>
          </a:blip>
          <a:stretch>
            <a:fillRect/>
          </a:stretch>
        </p:blipFill>
        <p:spPr>
          <a:xfrm>
            <a:off x="2894471" y="2736053"/>
            <a:ext cx="3253345" cy="440777"/>
          </a:xfrm>
          <a:prstGeom prst="rect">
            <a:avLst/>
          </a:prstGeom>
          <a:noFill/>
          <a:ln>
            <a:noFill/>
          </a:ln>
        </p:spPr>
      </p:pic>
      <p:pic>
        <p:nvPicPr>
          <p:cNvPr descr="= arg \ \underset{v \in V}{max} \ P(a_1,a_2,...,a_n | v_j) \ P(v_j)" id="481" name="Google Shape;481;p64"/>
          <p:cNvPicPr preferRelativeResize="0"/>
          <p:nvPr/>
        </p:nvPicPr>
        <p:blipFill>
          <a:blip r:embed="rId5">
            <a:alphaModFix/>
          </a:blip>
          <a:stretch>
            <a:fillRect/>
          </a:stretch>
        </p:blipFill>
        <p:spPr>
          <a:xfrm>
            <a:off x="3409428" y="3262957"/>
            <a:ext cx="2863560" cy="294944"/>
          </a:xfrm>
          <a:prstGeom prst="rect">
            <a:avLst/>
          </a:prstGeom>
          <a:noFill/>
          <a:ln>
            <a:noFill/>
          </a:ln>
        </p:spPr>
      </p:pic>
      <p:pic>
        <p:nvPicPr>
          <p:cNvPr descr="P(a_1,a_2,...,a_n | v_j) = \prod_{i} P(a_i | v_j)" id="482" name="Google Shape;482;p64"/>
          <p:cNvPicPr preferRelativeResize="0"/>
          <p:nvPr/>
        </p:nvPicPr>
        <p:blipFill>
          <a:blip r:embed="rId6">
            <a:alphaModFix/>
          </a:blip>
          <a:stretch>
            <a:fillRect/>
          </a:stretch>
        </p:blipFill>
        <p:spPr>
          <a:xfrm>
            <a:off x="5303842" y="3849512"/>
            <a:ext cx="2619245" cy="208890"/>
          </a:xfrm>
          <a:prstGeom prst="rect">
            <a:avLst/>
          </a:prstGeom>
          <a:noFill/>
          <a:ln>
            <a:noFill/>
          </a:ln>
        </p:spPr>
      </p:pic>
      <p:pic>
        <p:nvPicPr>
          <p:cNvPr descr="v_{NB} = arg \ \underset{v \in V}{max} \ P(v_j) \prod_{i} P(a_i | v_j)" id="483" name="Google Shape;483;p64"/>
          <p:cNvPicPr preferRelativeResize="0"/>
          <p:nvPr/>
        </p:nvPicPr>
        <p:blipFill>
          <a:blip r:embed="rId7">
            <a:alphaModFix/>
          </a:blip>
          <a:stretch>
            <a:fillRect/>
          </a:stretch>
        </p:blipFill>
        <p:spPr>
          <a:xfrm>
            <a:off x="5303842" y="4350006"/>
            <a:ext cx="2868583" cy="2949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9" name="Google Shape;489;p6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Algoritmo </a:t>
            </a:r>
            <a:r>
              <a:rPr b="1" lang="en" sz="3000">
                <a:solidFill>
                  <a:srgbClr val="112158"/>
                </a:solidFill>
                <a:latin typeface="Epilogue"/>
                <a:ea typeface="Epilogue"/>
                <a:cs typeface="Epilogue"/>
                <a:sym typeface="Epilogue"/>
              </a:rPr>
              <a:t>N</a:t>
            </a:r>
            <a:r>
              <a:rPr b="1" lang="en" sz="3000">
                <a:solidFill>
                  <a:srgbClr val="112158"/>
                </a:solidFill>
                <a:latin typeface="Epilogue"/>
                <a:ea typeface="Epilogue"/>
                <a:cs typeface="Epilogue"/>
                <a:sym typeface="Epilogue"/>
              </a:rPr>
              <a:t>aive Bayes</a:t>
            </a:r>
            <a:endParaRPr b="1" sz="3000">
              <a:solidFill>
                <a:srgbClr val="112158"/>
              </a:solidFill>
              <a:latin typeface="Epilogue"/>
              <a:ea typeface="Epilogue"/>
              <a:cs typeface="Epilogue"/>
              <a:sym typeface="Epilogue"/>
            </a:endParaRPr>
          </a:p>
        </p:txBody>
      </p:sp>
      <p:sp>
        <p:nvSpPr>
          <p:cNvPr id="490" name="Google Shape;490;p6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500">
                <a:solidFill>
                  <a:schemeClr val="dk1"/>
                </a:solidFill>
                <a:latin typeface="Epilogue"/>
                <a:ea typeface="Epilogue"/>
                <a:cs typeface="Epilogue"/>
                <a:sym typeface="Epilogue"/>
              </a:rPr>
              <a:t>Naive_Bayes_Learn(examples)</a:t>
            </a:r>
            <a:endParaRPr i="1" sz="1500">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rPr i="1" lang="en" sz="1500">
                <a:solidFill>
                  <a:schemeClr val="dk1"/>
                </a:solidFill>
                <a:latin typeface="Epilogue"/>
                <a:ea typeface="Epilogue"/>
                <a:cs typeface="Epilogue"/>
                <a:sym typeface="Epilogue"/>
              </a:rPr>
              <a:t>	For each target value v</a:t>
            </a:r>
            <a:r>
              <a:rPr baseline="-25000" i="1" lang="en" sz="1500">
                <a:solidFill>
                  <a:schemeClr val="dk1"/>
                </a:solidFill>
                <a:latin typeface="Epilogue"/>
                <a:ea typeface="Epilogue"/>
                <a:cs typeface="Epilogue"/>
                <a:sym typeface="Epilogue"/>
              </a:rPr>
              <a:t>j</a:t>
            </a:r>
            <a:endParaRPr baseline="-25000" i="1" sz="1500">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t/>
            </a:r>
            <a:endParaRPr i="1" sz="1500">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t/>
            </a:r>
            <a:endParaRPr i="1" sz="1500">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rPr i="1" lang="en" sz="1500">
                <a:solidFill>
                  <a:schemeClr val="dk1"/>
                </a:solidFill>
                <a:latin typeface="Epilogue"/>
                <a:ea typeface="Epilogue"/>
                <a:cs typeface="Epilogue"/>
                <a:sym typeface="Epilogue"/>
              </a:rPr>
              <a:t>		For each attribute value a</a:t>
            </a:r>
            <a:r>
              <a:rPr baseline="-25000" i="1" lang="en" sz="1500">
                <a:solidFill>
                  <a:schemeClr val="dk1"/>
                </a:solidFill>
                <a:latin typeface="Epilogue"/>
                <a:ea typeface="Epilogue"/>
                <a:cs typeface="Epilogue"/>
                <a:sym typeface="Epilogue"/>
              </a:rPr>
              <a:t>i</a:t>
            </a:r>
            <a:r>
              <a:rPr i="1" lang="en" sz="1500">
                <a:solidFill>
                  <a:schemeClr val="dk1"/>
                </a:solidFill>
                <a:latin typeface="Epilogue"/>
                <a:ea typeface="Epilogue"/>
                <a:cs typeface="Epilogue"/>
                <a:sym typeface="Epilogue"/>
              </a:rPr>
              <a:t> of each attribute a</a:t>
            </a:r>
            <a:endParaRPr i="1" sz="1500">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t/>
            </a:r>
            <a:endParaRPr i="1" sz="1500">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t/>
            </a:r>
            <a:endParaRPr i="1" sz="1500">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rPr i="1" lang="en" sz="1500">
                <a:solidFill>
                  <a:schemeClr val="dk1"/>
                </a:solidFill>
                <a:latin typeface="Epilogue"/>
                <a:ea typeface="Epilogue"/>
                <a:cs typeface="Epilogue"/>
                <a:sym typeface="Epilogue"/>
              </a:rPr>
              <a:t>Classify_New_Instance(x)</a:t>
            </a:r>
            <a:endParaRPr i="1" sz="1500">
              <a:solidFill>
                <a:schemeClr val="dk1"/>
              </a:solidFill>
              <a:latin typeface="Epilogue"/>
              <a:ea typeface="Epilogue"/>
              <a:cs typeface="Epilogue"/>
              <a:sym typeface="Epilogue"/>
            </a:endParaRPr>
          </a:p>
        </p:txBody>
      </p:sp>
      <p:pic>
        <p:nvPicPr>
          <p:cNvPr descr="\hat{P}(v_j) \leftarrow estimate \ P(v_j)" id="491" name="Google Shape;491;p65"/>
          <p:cNvPicPr preferRelativeResize="0"/>
          <p:nvPr/>
        </p:nvPicPr>
        <p:blipFill>
          <a:blip r:embed="rId3">
            <a:alphaModFix/>
          </a:blip>
          <a:stretch>
            <a:fillRect/>
          </a:stretch>
        </p:blipFill>
        <p:spPr>
          <a:xfrm>
            <a:off x="1749500" y="2250275"/>
            <a:ext cx="2204170" cy="285964"/>
          </a:xfrm>
          <a:prstGeom prst="rect">
            <a:avLst/>
          </a:prstGeom>
          <a:noFill/>
          <a:ln>
            <a:noFill/>
          </a:ln>
        </p:spPr>
      </p:pic>
      <p:pic>
        <p:nvPicPr>
          <p:cNvPr descr="\hat{P}(a_i | v_j) \leftarrow estimate \ P(a_i | v_j)" id="492" name="Google Shape;492;p65"/>
          <p:cNvPicPr preferRelativeResize="0"/>
          <p:nvPr/>
        </p:nvPicPr>
        <p:blipFill>
          <a:blip r:embed="rId4">
            <a:alphaModFix/>
          </a:blip>
          <a:stretch>
            <a:fillRect/>
          </a:stretch>
        </p:blipFill>
        <p:spPr>
          <a:xfrm>
            <a:off x="1749500" y="3084891"/>
            <a:ext cx="2673883" cy="285964"/>
          </a:xfrm>
          <a:prstGeom prst="rect">
            <a:avLst/>
          </a:prstGeom>
          <a:noFill/>
          <a:ln>
            <a:noFill/>
          </a:ln>
        </p:spPr>
      </p:pic>
      <p:pic>
        <p:nvPicPr>
          <p:cNvPr descr="v_{NB} = arg \ \underset{v_j \in V}{max} \ \hat{P}(v_j) \prod_{a_i \in x} \hat{P}(a_i | v_j)" id="493" name="Google Shape;493;p65"/>
          <p:cNvPicPr preferRelativeResize="0"/>
          <p:nvPr/>
        </p:nvPicPr>
        <p:blipFill>
          <a:blip r:embed="rId5">
            <a:alphaModFix/>
          </a:blip>
          <a:stretch>
            <a:fillRect/>
          </a:stretch>
        </p:blipFill>
        <p:spPr>
          <a:xfrm>
            <a:off x="1749500" y="3919492"/>
            <a:ext cx="2951275" cy="4556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6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Nuestro ejemplo</a:t>
            </a:r>
            <a:endParaRPr b="1" sz="2800">
              <a:solidFill>
                <a:srgbClr val="112158"/>
              </a:solidFill>
              <a:latin typeface="Epilogue"/>
              <a:ea typeface="Epilogue"/>
              <a:cs typeface="Epilogue"/>
              <a:sym typeface="Epilogue"/>
            </a:endParaRPr>
          </a:p>
        </p:txBody>
      </p:sp>
      <p:pic>
        <p:nvPicPr>
          <p:cNvPr id="500" name="Google Shape;500;p66"/>
          <p:cNvPicPr preferRelativeResize="0"/>
          <p:nvPr/>
        </p:nvPicPr>
        <p:blipFill>
          <a:blip r:embed="rId3">
            <a:alphaModFix/>
          </a:blip>
          <a:stretch>
            <a:fillRect/>
          </a:stretch>
        </p:blipFill>
        <p:spPr>
          <a:xfrm>
            <a:off x="1855038" y="1419200"/>
            <a:ext cx="5430701" cy="3330649"/>
          </a:xfrm>
          <a:prstGeom prst="rect">
            <a:avLst/>
          </a:prstGeom>
          <a:noFill/>
          <a:ln>
            <a:noFill/>
          </a:ln>
        </p:spPr>
      </p:pic>
      <p:sp>
        <p:nvSpPr>
          <p:cNvPr id="501" name="Google Shape;501;p66"/>
          <p:cNvSpPr/>
          <p:nvPr/>
        </p:nvSpPr>
        <p:spPr>
          <a:xfrm>
            <a:off x="1880863" y="2107025"/>
            <a:ext cx="5408100" cy="644400"/>
          </a:xfrm>
          <a:prstGeom prst="rect">
            <a:avLst/>
          </a:prstGeom>
          <a:noFill/>
          <a:ln cap="flat" cmpd="sng" w="2857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6"/>
          <p:cNvSpPr/>
          <p:nvPr/>
        </p:nvSpPr>
        <p:spPr>
          <a:xfrm>
            <a:off x="1880863" y="2996225"/>
            <a:ext cx="5408100" cy="183600"/>
          </a:xfrm>
          <a:prstGeom prst="rect">
            <a:avLst/>
          </a:prstGeom>
          <a:noFill/>
          <a:ln cap="flat" cmpd="sng" w="2857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6"/>
          <p:cNvSpPr/>
          <p:nvPr/>
        </p:nvSpPr>
        <p:spPr>
          <a:xfrm>
            <a:off x="1880863" y="3428225"/>
            <a:ext cx="5408100" cy="1090200"/>
          </a:xfrm>
          <a:prstGeom prst="rect">
            <a:avLst/>
          </a:prstGeom>
          <a:noFill/>
          <a:ln cap="flat" cmpd="sng" w="2857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6"/>
          <p:cNvSpPr/>
          <p:nvPr/>
        </p:nvSpPr>
        <p:spPr>
          <a:xfrm>
            <a:off x="1880863" y="1648475"/>
            <a:ext cx="5408100" cy="432000"/>
          </a:xfrm>
          <a:prstGeom prst="rect">
            <a:avLst/>
          </a:prstGeom>
          <a:noFill/>
          <a:ln cap="flat" cmpd="sng" w="2857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6"/>
          <p:cNvSpPr/>
          <p:nvPr/>
        </p:nvSpPr>
        <p:spPr>
          <a:xfrm>
            <a:off x="1880863" y="2777975"/>
            <a:ext cx="5408100" cy="183600"/>
          </a:xfrm>
          <a:prstGeom prst="rect">
            <a:avLst/>
          </a:prstGeom>
          <a:noFill/>
          <a:ln cap="flat" cmpd="sng" w="2857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6"/>
          <p:cNvSpPr/>
          <p:nvPr/>
        </p:nvSpPr>
        <p:spPr>
          <a:xfrm>
            <a:off x="1880863" y="3212363"/>
            <a:ext cx="5408100" cy="183600"/>
          </a:xfrm>
          <a:prstGeom prst="rect">
            <a:avLst/>
          </a:prstGeom>
          <a:noFill/>
          <a:ln cap="flat" cmpd="sng" w="2857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6"/>
          <p:cNvSpPr/>
          <p:nvPr/>
        </p:nvSpPr>
        <p:spPr>
          <a:xfrm>
            <a:off x="1880863" y="4544225"/>
            <a:ext cx="5408100" cy="197700"/>
          </a:xfrm>
          <a:prstGeom prst="rect">
            <a:avLst/>
          </a:prstGeom>
          <a:noFill/>
          <a:ln cap="flat" cmpd="sng" w="2857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6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Nuestro ejemplo con Naive Bayes</a:t>
            </a:r>
            <a:endParaRPr b="1" sz="2400">
              <a:solidFill>
                <a:schemeClr val="dk2"/>
              </a:solidFill>
              <a:latin typeface="Epilogue"/>
              <a:ea typeface="Epilogue"/>
              <a:cs typeface="Epilogue"/>
              <a:sym typeface="Epilogue"/>
            </a:endParaRPr>
          </a:p>
        </p:txBody>
      </p:sp>
      <p:sp>
        <p:nvSpPr>
          <p:cNvPr id="514" name="Google Shape;514;p6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Considere una nueva instancia:</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Epilogue"/>
              <a:buChar char="●"/>
            </a:pPr>
            <a:r>
              <a:rPr lang="en" sz="1500">
                <a:solidFill>
                  <a:schemeClr val="dk1"/>
                </a:solidFill>
                <a:latin typeface="Epilogue"/>
                <a:ea typeface="Epilogue"/>
                <a:cs typeface="Epilogue"/>
                <a:sym typeface="Epilogue"/>
              </a:rPr>
              <a:t>{outlook = sunny, temperature = cool, humidity = high, wind = strong}</a:t>
            </a:r>
            <a:endParaRPr sz="1500">
              <a:solidFill>
                <a:schemeClr val="dk1"/>
              </a:solidFill>
              <a:latin typeface="Epilogue"/>
              <a:ea typeface="Epilogue"/>
              <a:cs typeface="Epilogue"/>
              <a:sym typeface="Epilogue"/>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quiere calcular:</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Epilogue"/>
              <a:buChar char="●"/>
            </a:pPr>
            <a:r>
              <a:rPr i="1" lang="en" sz="1500">
                <a:solidFill>
                  <a:schemeClr val="dk1"/>
                </a:solidFill>
                <a:latin typeface="Epilogue"/>
                <a:ea typeface="Epilogue"/>
                <a:cs typeface="Epilogue"/>
                <a:sym typeface="Epilogue"/>
              </a:rPr>
              <a:t>P(y) P(sol | y) P(frío | y) P(alto | y) P(fuerte | y) = </a:t>
            </a:r>
            <a:endParaRPr i="1"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Char char="●"/>
            </a:pPr>
            <a:r>
              <a:rPr i="1" lang="en" sz="1500">
                <a:solidFill>
                  <a:schemeClr val="dk1"/>
                </a:solidFill>
                <a:latin typeface="Epilogue"/>
                <a:ea typeface="Epilogue"/>
                <a:cs typeface="Epilogue"/>
                <a:sym typeface="Epilogue"/>
              </a:rPr>
              <a:t>P(n) P(sol | n) P(frío | n) P(alto | n) P(fuerte | n) = </a:t>
            </a:r>
            <a:endParaRPr i="1"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Char char="●"/>
            </a:pPr>
            <a:r>
              <a:rPr baseline="30000" i="1" lang="en" sz="1500">
                <a:solidFill>
                  <a:schemeClr val="dk1"/>
                </a:solidFill>
                <a:latin typeface="Epilogue"/>
                <a:ea typeface="Epilogue"/>
                <a:cs typeface="Epilogue"/>
                <a:sym typeface="Epilogue"/>
              </a:rPr>
              <a:t>v</a:t>
            </a:r>
            <a:r>
              <a:rPr i="1" lang="en" sz="1500">
                <a:solidFill>
                  <a:schemeClr val="dk1"/>
                </a:solidFill>
                <a:latin typeface="Epilogue"/>
                <a:ea typeface="Epilogue"/>
                <a:cs typeface="Epilogue"/>
                <a:sym typeface="Epilogue"/>
              </a:rPr>
              <a:t>NB = ?</a:t>
            </a:r>
            <a:endParaRPr i="1" sz="1500">
              <a:solidFill>
                <a:schemeClr val="dk1"/>
              </a:solidFill>
              <a:latin typeface="Epilogue"/>
              <a:ea typeface="Epilogue"/>
              <a:cs typeface="Epilogue"/>
              <a:sym typeface="Epilogue"/>
            </a:endParaRPr>
          </a:p>
        </p:txBody>
      </p:sp>
      <p:pic>
        <p:nvPicPr>
          <p:cNvPr descr="v_{NB} = arg \ \underset{v_j \in V}{max} \ P(v_j) \prod_{i} P(a_i | v_j)&#10;" id="515" name="Google Shape;515;p67"/>
          <p:cNvPicPr preferRelativeResize="0"/>
          <p:nvPr/>
        </p:nvPicPr>
        <p:blipFill>
          <a:blip r:embed="rId3">
            <a:alphaModFix/>
          </a:blip>
          <a:stretch>
            <a:fillRect/>
          </a:stretch>
        </p:blipFill>
        <p:spPr>
          <a:xfrm>
            <a:off x="3470225" y="2483225"/>
            <a:ext cx="2979274" cy="457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6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Nuestro ejemplo con Naive Bayes</a:t>
            </a:r>
            <a:endParaRPr b="1" sz="2400">
              <a:solidFill>
                <a:schemeClr val="dk2"/>
              </a:solidFill>
              <a:latin typeface="Epilogue"/>
              <a:ea typeface="Epilogue"/>
              <a:cs typeface="Epilogue"/>
              <a:sym typeface="Epilogue"/>
            </a:endParaRPr>
          </a:p>
        </p:txBody>
      </p:sp>
      <p:sp>
        <p:nvSpPr>
          <p:cNvPr id="522" name="Google Shape;522;p6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Considere una nueva instancia:</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Epilogue"/>
              <a:buChar char="●"/>
            </a:pPr>
            <a:r>
              <a:rPr lang="en" sz="1500">
                <a:solidFill>
                  <a:schemeClr val="dk1"/>
                </a:solidFill>
                <a:latin typeface="Epilogue"/>
                <a:ea typeface="Epilogue"/>
                <a:cs typeface="Epilogue"/>
                <a:sym typeface="Epilogue"/>
              </a:rPr>
              <a:t>{outlook = sunny, temperature = cool, humidity = high, wind = strong}</a:t>
            </a:r>
            <a:endParaRPr sz="1500">
              <a:solidFill>
                <a:schemeClr val="dk1"/>
              </a:solidFill>
              <a:latin typeface="Epilogue"/>
              <a:ea typeface="Epilogue"/>
              <a:cs typeface="Epilogue"/>
              <a:sym typeface="Epilogue"/>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quiere calcular:</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Epilogue"/>
              <a:buChar char="●"/>
            </a:pPr>
            <a:r>
              <a:rPr i="1" lang="en" sz="1500">
                <a:solidFill>
                  <a:schemeClr val="dk1"/>
                </a:solidFill>
                <a:latin typeface="Epilogue"/>
                <a:ea typeface="Epilogue"/>
                <a:cs typeface="Epilogue"/>
                <a:sym typeface="Epilogue"/>
              </a:rPr>
              <a:t>P(y) P(sol | y) P(frío | y) P(alto | y) P(fuerte | y) = 0,005</a:t>
            </a:r>
            <a:endParaRPr i="1"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Char char="●"/>
            </a:pPr>
            <a:r>
              <a:rPr i="1" lang="en" sz="1500">
                <a:solidFill>
                  <a:schemeClr val="dk1"/>
                </a:solidFill>
                <a:latin typeface="Epilogue"/>
                <a:ea typeface="Epilogue"/>
                <a:cs typeface="Epilogue"/>
                <a:sym typeface="Epilogue"/>
              </a:rPr>
              <a:t>P(n) P(sol | n) P(frío | n) P(alto | n) P(fuerte | n) = 0,021</a:t>
            </a:r>
            <a:endParaRPr i="1" sz="1500">
              <a:solidFill>
                <a:schemeClr val="dk1"/>
              </a:solidFill>
              <a:latin typeface="Epilogue"/>
              <a:ea typeface="Epilogue"/>
              <a:cs typeface="Epilogue"/>
              <a:sym typeface="Epilogue"/>
            </a:endParaRPr>
          </a:p>
          <a:p>
            <a:pPr indent="-323850" lvl="0" marL="457200" rtl="0" algn="l">
              <a:lnSpc>
                <a:spcPct val="115000"/>
              </a:lnSpc>
              <a:spcBef>
                <a:spcPts val="0"/>
              </a:spcBef>
              <a:spcAft>
                <a:spcPts val="0"/>
              </a:spcAft>
              <a:buClr>
                <a:schemeClr val="dk1"/>
              </a:buClr>
              <a:buSzPts val="1500"/>
              <a:buFont typeface="Epilogue"/>
              <a:buChar char="●"/>
            </a:pPr>
            <a:r>
              <a:rPr baseline="30000" i="1" lang="en" sz="1500">
                <a:solidFill>
                  <a:schemeClr val="dk1"/>
                </a:solidFill>
                <a:latin typeface="Epilogue"/>
                <a:ea typeface="Epilogue"/>
                <a:cs typeface="Epilogue"/>
                <a:sym typeface="Epilogue"/>
              </a:rPr>
              <a:t>v</a:t>
            </a:r>
            <a:r>
              <a:rPr i="1" lang="en" sz="1500">
                <a:solidFill>
                  <a:schemeClr val="dk1"/>
                </a:solidFill>
                <a:latin typeface="Epilogue"/>
                <a:ea typeface="Epilogue"/>
                <a:cs typeface="Epilogue"/>
                <a:sym typeface="Epilogue"/>
              </a:rPr>
              <a:t>NB = n</a:t>
            </a:r>
            <a:endParaRPr i="1" sz="1500">
              <a:solidFill>
                <a:schemeClr val="dk1"/>
              </a:solidFill>
              <a:latin typeface="Epilogue"/>
              <a:ea typeface="Epilogue"/>
              <a:cs typeface="Epilogue"/>
              <a:sym typeface="Epilogue"/>
            </a:endParaRPr>
          </a:p>
        </p:txBody>
      </p:sp>
      <p:pic>
        <p:nvPicPr>
          <p:cNvPr descr="v_{NB} = arg \ \underset{v_j \in V}{max} \ P(v_j) \prod_{i} P(a_i | v_j)&#10;" id="523" name="Google Shape;523;p68"/>
          <p:cNvPicPr preferRelativeResize="0"/>
          <p:nvPr/>
        </p:nvPicPr>
        <p:blipFill>
          <a:blip r:embed="rId3">
            <a:alphaModFix/>
          </a:blip>
          <a:stretch>
            <a:fillRect/>
          </a:stretch>
        </p:blipFill>
        <p:spPr>
          <a:xfrm>
            <a:off x="3470225" y="2483225"/>
            <a:ext cx="2979274" cy="457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6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Sutilezas de Naive Bayes</a:t>
            </a:r>
            <a:endParaRPr b="1" sz="2800">
              <a:solidFill>
                <a:srgbClr val="112158"/>
              </a:solidFill>
              <a:latin typeface="Epilogue"/>
              <a:ea typeface="Epilogue"/>
              <a:cs typeface="Epilogue"/>
              <a:sym typeface="Epilogue"/>
            </a:endParaRPr>
          </a:p>
        </p:txBody>
      </p:sp>
      <p:sp>
        <p:nvSpPr>
          <p:cNvPr id="530" name="Google Shape;530;p69"/>
          <p:cNvSpPr txBox="1"/>
          <p:nvPr/>
        </p:nvSpPr>
        <p:spPr>
          <a:xfrm>
            <a:off x="684150" y="1552850"/>
            <a:ext cx="78726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1. A menudo se viola el supuesto de independencia condicional</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 pero de todos modos funciona sorprendentemente bien. Tener en cuenta que no es necesario que los posteriores estimados sean correctos; solo se necesita</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Los posteriores Naive Bayes a menudo se acercan de manera poco realista a 1 o 0.</a:t>
            </a:r>
            <a:endParaRPr sz="1600">
              <a:solidFill>
                <a:schemeClr val="dk1"/>
              </a:solidFill>
              <a:latin typeface="Albert Sans"/>
              <a:ea typeface="Albert Sans"/>
              <a:cs typeface="Albert Sans"/>
              <a:sym typeface="Albert Sans"/>
            </a:endParaRPr>
          </a:p>
        </p:txBody>
      </p:sp>
      <p:pic>
        <p:nvPicPr>
          <p:cNvPr descr="P(a_1,a_2,...,a_n | v_j) = \prod_{i} P(a_i | v_j)" id="531" name="Google Shape;531;p69"/>
          <p:cNvPicPr preferRelativeResize="0"/>
          <p:nvPr/>
        </p:nvPicPr>
        <p:blipFill>
          <a:blip r:embed="rId3">
            <a:alphaModFix/>
          </a:blip>
          <a:stretch>
            <a:fillRect/>
          </a:stretch>
        </p:blipFill>
        <p:spPr>
          <a:xfrm>
            <a:off x="3163829" y="2056225"/>
            <a:ext cx="2816127" cy="459047"/>
          </a:xfrm>
          <a:prstGeom prst="rect">
            <a:avLst/>
          </a:prstGeom>
          <a:noFill/>
          <a:ln>
            <a:noFill/>
          </a:ln>
        </p:spPr>
      </p:pic>
      <p:grpSp>
        <p:nvGrpSpPr>
          <p:cNvPr id="532" name="Google Shape;532;p69"/>
          <p:cNvGrpSpPr/>
          <p:nvPr/>
        </p:nvGrpSpPr>
        <p:grpSpPr>
          <a:xfrm>
            <a:off x="1959862" y="3115818"/>
            <a:ext cx="5219798" cy="459060"/>
            <a:chOff x="1322225" y="4626050"/>
            <a:chExt cx="5966166" cy="524700"/>
          </a:xfrm>
        </p:grpSpPr>
        <p:pic>
          <p:nvPicPr>
            <p:cNvPr descr="arg \ \underset{v_j \in V}{max} \ \hat{P}(v_j) \prod_{i} \hat{P}(a_i | v_j) =&#10;arg \ \underset{v_j \in V}{max} \ P(v_j) \ P(v_j) \ P(a_1,...,a_n | v_j)&#10;" id="533" name="Google Shape;533;p69"/>
            <p:cNvPicPr preferRelativeResize="0"/>
            <p:nvPr/>
          </p:nvPicPr>
          <p:blipFill rotWithShape="1">
            <a:blip r:embed="rId4">
              <a:alphaModFix/>
            </a:blip>
            <a:srcRect b="0" l="0" r="32157" t="0"/>
            <a:stretch/>
          </p:blipFill>
          <p:spPr>
            <a:xfrm>
              <a:off x="1322225" y="4626050"/>
              <a:ext cx="4409347" cy="524700"/>
            </a:xfrm>
            <a:prstGeom prst="rect">
              <a:avLst/>
            </a:prstGeom>
            <a:noFill/>
            <a:ln>
              <a:noFill/>
            </a:ln>
          </p:spPr>
        </p:pic>
        <p:pic>
          <p:nvPicPr>
            <p:cNvPr descr="arg \ \underset{v_j \in V}{max} \ \hat{P}(v_j) \prod_{i} \hat{P}(a_i | v_j) =&#10;arg \ \underset{v_j \in V}{max} \ P(v_j) \ P(v_j) \ P(a_1,...,a_n | v_j)&#10;" id="534" name="Google Shape;534;p69"/>
            <p:cNvPicPr preferRelativeResize="0"/>
            <p:nvPr/>
          </p:nvPicPr>
          <p:blipFill rotWithShape="1">
            <a:blip r:embed="rId4">
              <a:alphaModFix/>
            </a:blip>
            <a:srcRect b="0" l="77219" r="0" t="0"/>
            <a:stretch/>
          </p:blipFill>
          <p:spPr>
            <a:xfrm>
              <a:off x="5807765" y="4626050"/>
              <a:ext cx="1480625" cy="5247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0" name="Google Shape;540;p7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Sutilezas de Naive Bayes</a:t>
            </a:r>
            <a:endParaRPr b="1" sz="2800">
              <a:solidFill>
                <a:srgbClr val="112158"/>
              </a:solidFill>
              <a:latin typeface="Epilogue"/>
              <a:ea typeface="Epilogue"/>
              <a:cs typeface="Epilogue"/>
              <a:sym typeface="Epilogue"/>
            </a:endParaRPr>
          </a:p>
        </p:txBody>
      </p:sp>
      <p:sp>
        <p:nvSpPr>
          <p:cNvPr id="541" name="Google Shape;541;p70"/>
          <p:cNvSpPr txBox="1"/>
          <p:nvPr/>
        </p:nvSpPr>
        <p:spPr>
          <a:xfrm>
            <a:off x="684150" y="1552850"/>
            <a:ext cx="78726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2. ¿Qué pasa si ninguna de las instancias de entrenamiento con el valor objetivo v</a:t>
            </a:r>
            <a:r>
              <a:rPr baseline="-25000" lang="en" sz="1600">
                <a:solidFill>
                  <a:schemeClr val="dk1"/>
                </a:solidFill>
                <a:latin typeface="Albert Sans"/>
                <a:ea typeface="Albert Sans"/>
                <a:cs typeface="Albert Sans"/>
                <a:sym typeface="Albert Sans"/>
              </a:rPr>
              <a:t>j</a:t>
            </a:r>
            <a:r>
              <a:rPr lang="en" sz="1600">
                <a:solidFill>
                  <a:schemeClr val="dk1"/>
                </a:solidFill>
                <a:latin typeface="Albert Sans"/>
                <a:ea typeface="Albert Sans"/>
                <a:cs typeface="Albert Sans"/>
                <a:sym typeface="Albert Sans"/>
              </a:rPr>
              <a:t> tiene el valor del atributo a</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Entonces</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La solución típica es la estimación bayesiana con</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500">
                <a:solidFill>
                  <a:schemeClr val="dk1"/>
                </a:solidFill>
                <a:latin typeface="Albert Sans"/>
                <a:ea typeface="Albert Sans"/>
                <a:cs typeface="Albert Sans"/>
                <a:sym typeface="Albert Sans"/>
              </a:rPr>
              <a:t>dónde</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i="1" lang="en" sz="1500">
                <a:solidFill>
                  <a:schemeClr val="dk1"/>
                </a:solidFill>
                <a:latin typeface="Albert Sans"/>
                <a:ea typeface="Albert Sans"/>
                <a:cs typeface="Albert Sans"/>
                <a:sym typeface="Albert Sans"/>
              </a:rPr>
              <a:t>n</a:t>
            </a:r>
            <a:r>
              <a:rPr lang="en" sz="1500">
                <a:solidFill>
                  <a:schemeClr val="dk1"/>
                </a:solidFill>
                <a:latin typeface="Albert Sans"/>
                <a:ea typeface="Albert Sans"/>
                <a:cs typeface="Albert Sans"/>
                <a:sym typeface="Albert Sans"/>
              </a:rPr>
              <a:t> es el número de ejemplos de entrenamiento para los cuales v = v</a:t>
            </a:r>
            <a:r>
              <a:rPr baseline="-25000" lang="en" sz="1500">
                <a:solidFill>
                  <a:schemeClr val="dk1"/>
                </a:solidFill>
                <a:latin typeface="Albert Sans"/>
                <a:ea typeface="Albert Sans"/>
                <a:cs typeface="Albert Sans"/>
                <a:sym typeface="Albert Sans"/>
              </a:rPr>
              <a:t>j</a:t>
            </a:r>
            <a:r>
              <a:rPr lang="en" sz="1500">
                <a:solidFill>
                  <a:schemeClr val="dk1"/>
                </a:solidFill>
                <a:latin typeface="Albert Sans"/>
                <a:ea typeface="Albert Sans"/>
                <a:cs typeface="Albert Sans"/>
                <a:sym typeface="Albert Sans"/>
              </a:rPr>
              <a:t>,</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i="1" lang="en" sz="1500">
                <a:solidFill>
                  <a:schemeClr val="dk1"/>
                </a:solidFill>
                <a:latin typeface="Albert Sans"/>
                <a:ea typeface="Albert Sans"/>
                <a:cs typeface="Albert Sans"/>
                <a:sym typeface="Albert Sans"/>
              </a:rPr>
              <a:t>nc</a:t>
            </a:r>
            <a:r>
              <a:rPr lang="en" sz="1500">
                <a:solidFill>
                  <a:schemeClr val="dk1"/>
                </a:solidFill>
                <a:latin typeface="Albert Sans"/>
                <a:ea typeface="Albert Sans"/>
                <a:cs typeface="Albert Sans"/>
                <a:sym typeface="Albert Sans"/>
              </a:rPr>
              <a:t> número de ejemplos para los cuales v = v</a:t>
            </a:r>
            <a:r>
              <a:rPr baseline="-25000" lang="en" sz="1500">
                <a:solidFill>
                  <a:schemeClr val="dk1"/>
                </a:solidFill>
                <a:latin typeface="Albert Sans"/>
                <a:ea typeface="Albert Sans"/>
                <a:cs typeface="Albert Sans"/>
                <a:sym typeface="Albert Sans"/>
              </a:rPr>
              <a:t>j</a:t>
            </a:r>
            <a:r>
              <a:rPr lang="en" sz="1500">
                <a:solidFill>
                  <a:schemeClr val="dk1"/>
                </a:solidFill>
                <a:latin typeface="Albert Sans"/>
                <a:ea typeface="Albert Sans"/>
                <a:cs typeface="Albert Sans"/>
                <a:sym typeface="Albert Sans"/>
              </a:rPr>
              <a:t> y a = a</a:t>
            </a:r>
            <a:r>
              <a:rPr baseline="-25000" lang="en" sz="1500">
                <a:solidFill>
                  <a:schemeClr val="dk1"/>
                </a:solidFill>
                <a:latin typeface="Albert Sans"/>
                <a:ea typeface="Albert Sans"/>
                <a:cs typeface="Albert Sans"/>
                <a:sym typeface="Albert Sans"/>
              </a:rPr>
              <a:t>i</a:t>
            </a:r>
            <a:r>
              <a:rPr lang="en" sz="1500">
                <a:solidFill>
                  <a:schemeClr val="dk1"/>
                </a:solidFill>
                <a:latin typeface="Albert Sans"/>
                <a:ea typeface="Albert Sans"/>
                <a:cs typeface="Albert Sans"/>
                <a:sym typeface="Albert Sans"/>
              </a:rPr>
              <a:t>,</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i="1" lang="en" sz="1500">
                <a:solidFill>
                  <a:schemeClr val="dk1"/>
                </a:solidFill>
                <a:latin typeface="Albert Sans"/>
                <a:ea typeface="Albert Sans"/>
                <a:cs typeface="Albert Sans"/>
                <a:sym typeface="Albert Sans"/>
              </a:rPr>
              <a:t>p</a:t>
            </a:r>
            <a:r>
              <a:rPr lang="en" sz="1500">
                <a:solidFill>
                  <a:schemeClr val="dk1"/>
                </a:solidFill>
                <a:latin typeface="Albert Sans"/>
                <a:ea typeface="Albert Sans"/>
                <a:cs typeface="Albert Sans"/>
                <a:sym typeface="Albert Sans"/>
              </a:rPr>
              <a:t> es la estimación previa de ^P(a</a:t>
            </a:r>
            <a:r>
              <a:rPr baseline="-25000" lang="en" sz="1500">
                <a:solidFill>
                  <a:schemeClr val="dk1"/>
                </a:solidFill>
                <a:latin typeface="Albert Sans"/>
                <a:ea typeface="Albert Sans"/>
                <a:cs typeface="Albert Sans"/>
                <a:sym typeface="Albert Sans"/>
              </a:rPr>
              <a:t>i</a:t>
            </a:r>
            <a:r>
              <a:rPr lang="en" sz="1500">
                <a:solidFill>
                  <a:schemeClr val="dk1"/>
                </a:solidFill>
                <a:latin typeface="Albert Sans"/>
                <a:ea typeface="Albert Sans"/>
                <a:cs typeface="Albert Sans"/>
                <a:sym typeface="Albert Sans"/>
              </a:rPr>
              <a:t> | v</a:t>
            </a:r>
            <a:r>
              <a:rPr baseline="-25000" lang="en" sz="1500">
                <a:solidFill>
                  <a:schemeClr val="dk1"/>
                </a:solidFill>
                <a:latin typeface="Albert Sans"/>
                <a:ea typeface="Albert Sans"/>
                <a:cs typeface="Albert Sans"/>
                <a:sym typeface="Albert Sans"/>
              </a:rPr>
              <a:t>j</a:t>
            </a:r>
            <a:r>
              <a:rPr lang="en" sz="1500">
                <a:solidFill>
                  <a:schemeClr val="dk1"/>
                </a:solidFill>
                <a:latin typeface="Albert Sans"/>
                <a:ea typeface="Albert Sans"/>
                <a:cs typeface="Albert Sans"/>
                <a:sym typeface="Albert Sans"/>
              </a:rPr>
              <a:t>), y</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i="1" lang="en" sz="1500">
                <a:solidFill>
                  <a:schemeClr val="dk1"/>
                </a:solidFill>
                <a:latin typeface="Albert Sans"/>
                <a:ea typeface="Albert Sans"/>
                <a:cs typeface="Albert Sans"/>
                <a:sym typeface="Albert Sans"/>
              </a:rPr>
              <a:t>m</a:t>
            </a:r>
            <a:r>
              <a:rPr lang="en" sz="1500">
                <a:solidFill>
                  <a:schemeClr val="dk1"/>
                </a:solidFill>
                <a:latin typeface="Albert Sans"/>
                <a:ea typeface="Albert Sans"/>
                <a:cs typeface="Albert Sans"/>
                <a:sym typeface="Albert Sans"/>
              </a:rPr>
              <a:t> es el peso dado al anterior (i.e., el número de ejemplos "virtuales").</a:t>
            </a:r>
            <a:endParaRPr sz="1500">
              <a:solidFill>
                <a:schemeClr val="dk1"/>
              </a:solidFill>
              <a:latin typeface="Albert Sans"/>
              <a:ea typeface="Albert Sans"/>
              <a:cs typeface="Albert Sans"/>
              <a:sym typeface="Albert Sans"/>
            </a:endParaRPr>
          </a:p>
        </p:txBody>
      </p:sp>
      <p:pic>
        <p:nvPicPr>
          <p:cNvPr descr="\hat{P}(a_i | v_j) = 0, and ..." id="542" name="Google Shape;542;p70"/>
          <p:cNvPicPr preferRelativeResize="0"/>
          <p:nvPr/>
        </p:nvPicPr>
        <p:blipFill>
          <a:blip r:embed="rId3">
            <a:alphaModFix/>
          </a:blip>
          <a:stretch>
            <a:fillRect/>
          </a:stretch>
        </p:blipFill>
        <p:spPr>
          <a:xfrm>
            <a:off x="4648948" y="2080814"/>
            <a:ext cx="1721401" cy="288650"/>
          </a:xfrm>
          <a:prstGeom prst="rect">
            <a:avLst/>
          </a:prstGeom>
          <a:noFill/>
          <a:ln>
            <a:noFill/>
          </a:ln>
        </p:spPr>
      </p:pic>
      <p:pic>
        <p:nvPicPr>
          <p:cNvPr descr="\hat{P}(v_j) \prod_{i} \hat{P}(a_i | v_j) = 0" id="543" name="Google Shape;543;p70"/>
          <p:cNvPicPr preferRelativeResize="0"/>
          <p:nvPr/>
        </p:nvPicPr>
        <p:blipFill>
          <a:blip r:embed="rId4">
            <a:alphaModFix/>
          </a:blip>
          <a:stretch>
            <a:fillRect/>
          </a:stretch>
        </p:blipFill>
        <p:spPr>
          <a:xfrm>
            <a:off x="6634813" y="2080813"/>
            <a:ext cx="1875504" cy="460366"/>
          </a:xfrm>
          <a:prstGeom prst="rect">
            <a:avLst/>
          </a:prstGeom>
          <a:noFill/>
          <a:ln>
            <a:noFill/>
          </a:ln>
        </p:spPr>
      </p:pic>
      <p:pic>
        <p:nvPicPr>
          <p:cNvPr descr="\hat{P}(a_i | v_j) \leftarrow \frac{n_c + mp}{n+m}&#10;" id="544" name="Google Shape;544;p70"/>
          <p:cNvPicPr preferRelativeResize="0"/>
          <p:nvPr/>
        </p:nvPicPr>
        <p:blipFill>
          <a:blip r:embed="rId5">
            <a:alphaModFix/>
          </a:blip>
          <a:stretch>
            <a:fillRect/>
          </a:stretch>
        </p:blipFill>
        <p:spPr>
          <a:xfrm>
            <a:off x="5662073" y="2779720"/>
            <a:ext cx="1875503" cy="4431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7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Algoritmo Naive Bayes</a:t>
            </a:r>
            <a:endParaRPr sz="2400">
              <a:solidFill>
                <a:srgbClr val="112158"/>
              </a:solidFill>
              <a:latin typeface="Epilogue"/>
              <a:ea typeface="Epilogue"/>
              <a:cs typeface="Epilogue"/>
              <a:sym typeface="Epilogue"/>
            </a:endParaRPr>
          </a:p>
        </p:txBody>
      </p:sp>
      <p:pic>
        <p:nvPicPr>
          <p:cNvPr id="551" name="Google Shape;551;p71">
            <a:hlinkClick r:id="rId3"/>
          </p:cNvPr>
          <p:cNvPicPr preferRelativeResize="0"/>
          <p:nvPr/>
        </p:nvPicPr>
        <p:blipFill>
          <a:blip r:embed="rId4">
            <a:alphaModFix/>
          </a:blip>
          <a:stretch>
            <a:fillRect/>
          </a:stretch>
        </p:blipFill>
        <p:spPr>
          <a:xfrm>
            <a:off x="8117125" y="673538"/>
            <a:ext cx="304625" cy="304625"/>
          </a:xfrm>
          <a:prstGeom prst="rect">
            <a:avLst/>
          </a:prstGeom>
          <a:noFill/>
          <a:ln>
            <a:noFill/>
          </a:ln>
        </p:spPr>
      </p:pic>
      <p:pic>
        <p:nvPicPr>
          <p:cNvPr id="552" name="Google Shape;552;p71"/>
          <p:cNvPicPr preferRelativeResize="0"/>
          <p:nvPr/>
        </p:nvPicPr>
        <p:blipFill>
          <a:blip r:embed="rId5">
            <a:alphaModFix/>
          </a:blip>
          <a:stretch>
            <a:fillRect/>
          </a:stretch>
        </p:blipFill>
        <p:spPr>
          <a:xfrm>
            <a:off x="2042275" y="1459225"/>
            <a:ext cx="5059451" cy="3290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Clasificación</a:t>
            </a:r>
            <a:endParaRPr/>
          </a:p>
        </p:txBody>
      </p:sp>
      <p:sp>
        <p:nvSpPr>
          <p:cNvPr id="293" name="Google Shape;293;p45"/>
          <p:cNvSpPr txBox="1"/>
          <p:nvPr>
            <p:ph idx="2" type="title"/>
          </p:nvPr>
        </p:nvSpPr>
        <p:spPr>
          <a:xfrm>
            <a:off x="4048350" y="1035200"/>
            <a:ext cx="1047300" cy="9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94" name="Google Shape;294;p45"/>
          <p:cNvGrpSpPr/>
          <p:nvPr/>
        </p:nvGrpSpPr>
        <p:grpSpPr>
          <a:xfrm>
            <a:off x="7731792" y="683864"/>
            <a:ext cx="709214" cy="351346"/>
            <a:chOff x="7731792" y="683864"/>
            <a:chExt cx="709214" cy="351346"/>
          </a:xfrm>
        </p:grpSpPr>
        <p:pic>
          <p:nvPicPr>
            <p:cNvPr id="295" name="Google Shape;295;p45"/>
            <p:cNvPicPr preferRelativeResize="0"/>
            <p:nvPr/>
          </p:nvPicPr>
          <p:blipFill rotWithShape="1">
            <a:blip r:embed="rId3">
              <a:alphaModFix/>
            </a:blip>
            <a:srcRect b="16825" l="13625" r="22284" t="16222"/>
            <a:stretch/>
          </p:blipFill>
          <p:spPr>
            <a:xfrm>
              <a:off x="8083232" y="683864"/>
              <a:ext cx="357774" cy="351346"/>
            </a:xfrm>
            <a:prstGeom prst="rect">
              <a:avLst/>
            </a:prstGeom>
            <a:noFill/>
            <a:ln>
              <a:noFill/>
            </a:ln>
          </p:spPr>
        </p:pic>
        <p:pic>
          <p:nvPicPr>
            <p:cNvPr id="296" name="Google Shape;296;p45"/>
            <p:cNvPicPr preferRelativeResize="0"/>
            <p:nvPr/>
          </p:nvPicPr>
          <p:blipFill rotWithShape="1">
            <a:blip r:embed="rId4">
              <a:alphaModFix/>
            </a:blip>
            <a:srcRect b="16523" l="18541" r="17368" t="16523"/>
            <a:stretch/>
          </p:blipFill>
          <p:spPr>
            <a:xfrm>
              <a:off x="7731792" y="683864"/>
              <a:ext cx="357774" cy="351346"/>
            </a:xfrm>
            <a:prstGeom prst="rect">
              <a:avLst/>
            </a:prstGeom>
            <a:noFill/>
            <a:ln>
              <a:noFill/>
            </a:ln>
          </p:spPr>
        </p:pic>
      </p:grpSp>
      <p:pic>
        <p:nvPicPr>
          <p:cNvPr id="297" name="Google Shape;297;p45"/>
          <p:cNvPicPr preferRelativeResize="0"/>
          <p:nvPr/>
        </p:nvPicPr>
        <p:blipFill rotWithShape="1">
          <a:blip r:embed="rId3">
            <a:alphaModFix/>
          </a:blip>
          <a:srcRect b="16825" l="13625" r="22284" t="16222"/>
          <a:stretch/>
        </p:blipFill>
        <p:spPr>
          <a:xfrm>
            <a:off x="7727549" y="1711192"/>
            <a:ext cx="357774" cy="351346"/>
          </a:xfrm>
          <a:prstGeom prst="rect">
            <a:avLst/>
          </a:prstGeom>
          <a:noFill/>
          <a:ln>
            <a:noFill/>
          </a:ln>
        </p:spPr>
      </p:pic>
      <p:grpSp>
        <p:nvGrpSpPr>
          <p:cNvPr id="298" name="Google Shape;298;p45"/>
          <p:cNvGrpSpPr/>
          <p:nvPr/>
        </p:nvGrpSpPr>
        <p:grpSpPr>
          <a:xfrm>
            <a:off x="6322547" y="1026306"/>
            <a:ext cx="709021" cy="693789"/>
            <a:chOff x="6322547" y="1123984"/>
            <a:chExt cx="709021" cy="693789"/>
          </a:xfrm>
        </p:grpSpPr>
        <p:pic>
          <p:nvPicPr>
            <p:cNvPr id="299" name="Google Shape;299;p45"/>
            <p:cNvPicPr preferRelativeResize="0"/>
            <p:nvPr/>
          </p:nvPicPr>
          <p:blipFill rotWithShape="1">
            <a:blip r:embed="rId3">
              <a:alphaModFix/>
            </a:blip>
            <a:srcRect b="16825" l="13625" r="22284" t="16222"/>
            <a:stretch/>
          </p:blipFill>
          <p:spPr>
            <a:xfrm>
              <a:off x="6673794" y="1123984"/>
              <a:ext cx="357774" cy="351346"/>
            </a:xfrm>
            <a:prstGeom prst="rect">
              <a:avLst/>
            </a:prstGeom>
            <a:noFill/>
            <a:ln>
              <a:noFill/>
            </a:ln>
          </p:spPr>
        </p:pic>
        <p:pic>
          <p:nvPicPr>
            <p:cNvPr id="300" name="Google Shape;300;p45"/>
            <p:cNvPicPr preferRelativeResize="0"/>
            <p:nvPr/>
          </p:nvPicPr>
          <p:blipFill rotWithShape="1">
            <a:blip r:embed="rId3">
              <a:alphaModFix/>
            </a:blip>
            <a:srcRect b="16825" l="13625" r="22284" t="16222"/>
            <a:stretch/>
          </p:blipFill>
          <p:spPr>
            <a:xfrm>
              <a:off x="6322547" y="1123984"/>
              <a:ext cx="357774" cy="351346"/>
            </a:xfrm>
            <a:prstGeom prst="rect">
              <a:avLst/>
            </a:prstGeom>
            <a:noFill/>
            <a:ln>
              <a:noFill/>
            </a:ln>
          </p:spPr>
        </p:pic>
        <p:pic>
          <p:nvPicPr>
            <p:cNvPr id="301" name="Google Shape;301;p45"/>
            <p:cNvPicPr preferRelativeResize="0"/>
            <p:nvPr/>
          </p:nvPicPr>
          <p:blipFill rotWithShape="1">
            <a:blip r:embed="rId3">
              <a:alphaModFix/>
            </a:blip>
            <a:srcRect b="16825" l="13625" r="22284" t="16222"/>
            <a:stretch/>
          </p:blipFill>
          <p:spPr>
            <a:xfrm>
              <a:off x="6673794" y="1466427"/>
              <a:ext cx="357774" cy="351346"/>
            </a:xfrm>
            <a:prstGeom prst="rect">
              <a:avLst/>
            </a:prstGeom>
            <a:noFill/>
            <a:ln>
              <a:noFill/>
            </a:ln>
          </p:spPr>
        </p:pic>
        <p:pic>
          <p:nvPicPr>
            <p:cNvPr id="302" name="Google Shape;302;p45"/>
            <p:cNvPicPr preferRelativeResize="0"/>
            <p:nvPr/>
          </p:nvPicPr>
          <p:blipFill rotWithShape="1">
            <a:blip r:embed="rId3">
              <a:alphaModFix/>
            </a:blip>
            <a:srcRect b="16825" l="13625" r="22284" t="16222"/>
            <a:stretch/>
          </p:blipFill>
          <p:spPr>
            <a:xfrm>
              <a:off x="6322547" y="1466427"/>
              <a:ext cx="357774" cy="351346"/>
            </a:xfrm>
            <a:prstGeom prst="rect">
              <a:avLst/>
            </a:prstGeom>
            <a:noFill/>
            <a:ln>
              <a:noFill/>
            </a:ln>
          </p:spPr>
        </p:pic>
      </p:grpSp>
      <p:pic>
        <p:nvPicPr>
          <p:cNvPr id="303" name="Google Shape;303;p45"/>
          <p:cNvPicPr preferRelativeResize="0"/>
          <p:nvPr/>
        </p:nvPicPr>
        <p:blipFill rotWithShape="1">
          <a:blip r:embed="rId4">
            <a:alphaModFix/>
          </a:blip>
          <a:srcRect b="16523" l="18541" r="17368" t="16523"/>
          <a:stretch/>
        </p:blipFill>
        <p:spPr>
          <a:xfrm>
            <a:off x="8078796" y="3423404"/>
            <a:ext cx="357774" cy="351346"/>
          </a:xfrm>
          <a:prstGeom prst="rect">
            <a:avLst/>
          </a:prstGeom>
          <a:noFill/>
          <a:ln>
            <a:noFill/>
          </a:ln>
        </p:spPr>
      </p:pic>
      <p:sp>
        <p:nvSpPr>
          <p:cNvPr id="304" name="Google Shape;304;p45"/>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5"/>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5"/>
          <p:cNvSpPr/>
          <p:nvPr/>
        </p:nvSpPr>
        <p:spPr>
          <a:xfrm>
            <a:off x="6359455" y="1401613"/>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8" name="Google Shape;558;p7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Interesantes porque: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suposición de Naive Bayes sobre la independencia condicional es demasiado restrictiva.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Pero es intratable sin algunas de esas suposiciones...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Las redes de creencia Bayesianas (también conocidas como redes Bayesianas) describen la</a:t>
            </a:r>
            <a:r>
              <a:rPr b="1" lang="en" sz="1600">
                <a:solidFill>
                  <a:schemeClr val="dk1"/>
                </a:solidFill>
                <a:latin typeface="Albert Sans"/>
                <a:ea typeface="Albert Sans"/>
                <a:cs typeface="Albert Sans"/>
                <a:sym typeface="Albert Sans"/>
              </a:rPr>
              <a:t> independencia condicional</a:t>
            </a:r>
            <a:r>
              <a:rPr lang="en" sz="1600">
                <a:solidFill>
                  <a:schemeClr val="dk1"/>
                </a:solidFill>
                <a:latin typeface="Albert Sans"/>
                <a:ea typeface="Albert Sans"/>
                <a:cs typeface="Albert Sans"/>
                <a:sym typeface="Albert Sans"/>
              </a:rPr>
              <a:t> entre subconjuntos de variables.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Permite combinar conocimientos previos sobre (in)dependencias entre variables con datos de entrenamiento observados.</a:t>
            </a:r>
            <a:endParaRPr sz="1600">
              <a:solidFill>
                <a:schemeClr val="dk1"/>
              </a:solidFill>
              <a:latin typeface="Albert Sans"/>
              <a:ea typeface="Albert Sans"/>
              <a:cs typeface="Albert Sans"/>
              <a:sym typeface="Albert Sans"/>
            </a:endParaRPr>
          </a:p>
        </p:txBody>
      </p:sp>
      <p:sp>
        <p:nvSpPr>
          <p:cNvPr id="559" name="Google Shape;559;p7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Redes Bayesianas</a:t>
            </a:r>
            <a:endParaRPr b="1" sz="3000">
              <a:solidFill>
                <a:srgbClr val="112158"/>
              </a:solidFill>
              <a:latin typeface="Epilogue"/>
              <a:ea typeface="Epilogue"/>
              <a:cs typeface="Epilogue"/>
              <a:sym typeface="Epilog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5" name="Google Shape;565;p7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Independencia condicional</a:t>
            </a:r>
            <a:endParaRPr b="1" sz="2800">
              <a:solidFill>
                <a:srgbClr val="112158"/>
              </a:solidFill>
              <a:latin typeface="Epilogue"/>
              <a:ea typeface="Epilogue"/>
              <a:cs typeface="Epilogue"/>
              <a:sym typeface="Epilogue"/>
            </a:endParaRPr>
          </a:p>
        </p:txBody>
      </p:sp>
      <p:sp>
        <p:nvSpPr>
          <p:cNvPr id="566" name="Google Shape;566;p7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1"/>
                </a:solidFill>
                <a:latin typeface="Albert Sans"/>
                <a:ea typeface="Albert Sans"/>
                <a:cs typeface="Albert Sans"/>
                <a:sym typeface="Albert Sans"/>
              </a:rPr>
              <a:t>Definición</a:t>
            </a:r>
            <a:r>
              <a:rPr lang="en" sz="1600">
                <a:solidFill>
                  <a:schemeClr val="dk1"/>
                </a:solidFill>
                <a:latin typeface="Albert Sans"/>
                <a:ea typeface="Albert Sans"/>
                <a:cs typeface="Albert Sans"/>
                <a:sym typeface="Albert Sans"/>
              </a:rPr>
              <a:t>: X es condicionalmente independiente de Y dado Z si la distribución de probabilidad que rige a X es independiente del valor de Y dado el valor de Z; i.e., si</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De manera más compacta</a:t>
            </a:r>
            <a:endParaRPr sz="1600">
              <a:solidFill>
                <a:schemeClr val="dk1"/>
              </a:solidFill>
              <a:latin typeface="Albert Sans"/>
              <a:ea typeface="Albert Sans"/>
              <a:cs typeface="Albert Sans"/>
              <a:sym typeface="Albert Sans"/>
            </a:endParaRPr>
          </a:p>
        </p:txBody>
      </p:sp>
      <p:pic>
        <p:nvPicPr>
          <p:cNvPr descr="(\forall x_i, y_j, z_k) P(X = x_i | Y = y_j, Z = z_k) = P(X = x_i | Z = z_k)" id="567" name="Google Shape;567;p73"/>
          <p:cNvPicPr preferRelativeResize="0"/>
          <p:nvPr/>
        </p:nvPicPr>
        <p:blipFill>
          <a:blip r:embed="rId3">
            <a:alphaModFix/>
          </a:blip>
          <a:stretch>
            <a:fillRect/>
          </a:stretch>
        </p:blipFill>
        <p:spPr>
          <a:xfrm>
            <a:off x="2037738" y="2626475"/>
            <a:ext cx="5068519" cy="210312"/>
          </a:xfrm>
          <a:prstGeom prst="rect">
            <a:avLst/>
          </a:prstGeom>
          <a:noFill/>
          <a:ln>
            <a:noFill/>
          </a:ln>
        </p:spPr>
      </p:pic>
      <p:pic>
        <p:nvPicPr>
          <p:cNvPr descr="P(X | Y,Z) = P(X | Z)" id="568" name="Google Shape;568;p73"/>
          <p:cNvPicPr preferRelativeResize="0"/>
          <p:nvPr/>
        </p:nvPicPr>
        <p:blipFill>
          <a:blip r:embed="rId4">
            <a:alphaModFix/>
          </a:blip>
          <a:stretch>
            <a:fillRect/>
          </a:stretch>
        </p:blipFill>
        <p:spPr>
          <a:xfrm>
            <a:off x="3661950" y="3438950"/>
            <a:ext cx="1820091" cy="2011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7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Independencia condicional</a:t>
            </a:r>
            <a:endParaRPr b="1" sz="2800">
              <a:solidFill>
                <a:srgbClr val="112158"/>
              </a:solidFill>
              <a:latin typeface="Epilogue"/>
              <a:ea typeface="Epilogue"/>
              <a:cs typeface="Epilogue"/>
              <a:sym typeface="Epilogue"/>
            </a:endParaRPr>
          </a:p>
        </p:txBody>
      </p:sp>
      <p:sp>
        <p:nvSpPr>
          <p:cNvPr id="575" name="Google Shape;575;p7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Ejemplo: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Los truenos son</a:t>
            </a:r>
            <a:r>
              <a:rPr lang="en" sz="1600">
                <a:solidFill>
                  <a:schemeClr val="dk1"/>
                </a:solidFill>
                <a:latin typeface="Albert Sans"/>
                <a:ea typeface="Albert Sans"/>
                <a:cs typeface="Albert Sans"/>
                <a:sym typeface="Albert Sans"/>
              </a:rPr>
              <a:t> condicionalmente independiente de </a:t>
            </a:r>
            <a:r>
              <a:rPr i="1" lang="en" sz="1600">
                <a:solidFill>
                  <a:schemeClr val="dk1"/>
                </a:solidFill>
                <a:latin typeface="Albert Sans"/>
                <a:ea typeface="Albert Sans"/>
                <a:cs typeface="Albert Sans"/>
                <a:sym typeface="Albert Sans"/>
              </a:rPr>
              <a:t>la lluvia</a:t>
            </a:r>
            <a:r>
              <a:rPr lang="en" sz="1600">
                <a:solidFill>
                  <a:schemeClr val="dk1"/>
                </a:solidFill>
                <a:latin typeface="Albert Sans"/>
                <a:ea typeface="Albert Sans"/>
                <a:cs typeface="Albert Sans"/>
                <a:sym typeface="Albert Sans"/>
              </a:rPr>
              <a:t>, dados los relámpagos</a:t>
            </a:r>
            <a:endParaRPr sz="1600">
              <a:solidFill>
                <a:schemeClr val="dk1"/>
              </a:solidFill>
              <a:latin typeface="Albert Sans"/>
              <a:ea typeface="Albert Sans"/>
              <a:cs typeface="Albert Sans"/>
              <a:sym typeface="Albert Sans"/>
            </a:endParaRPr>
          </a:p>
          <a:p>
            <a:pPr indent="0" lvl="0" marL="457200" rtl="0" algn="ctr">
              <a:lnSpc>
                <a:spcPct val="115000"/>
              </a:lnSpc>
              <a:spcBef>
                <a:spcPts val="0"/>
              </a:spcBef>
              <a:spcAft>
                <a:spcPts val="0"/>
              </a:spcAft>
              <a:buNone/>
            </a:pPr>
            <a:r>
              <a:t/>
            </a:r>
            <a:endParaRPr sz="1500">
              <a:solidFill>
                <a:schemeClr val="dk1"/>
              </a:solidFill>
              <a:latin typeface="Albert Sans"/>
              <a:ea typeface="Albert Sans"/>
              <a:cs typeface="Albert Sans"/>
              <a:sym typeface="Albert Sans"/>
            </a:endParaRPr>
          </a:p>
          <a:p>
            <a:pPr indent="0" lvl="0" marL="457200" rtl="0" algn="ctr">
              <a:lnSpc>
                <a:spcPct val="115000"/>
              </a:lnSpc>
              <a:spcBef>
                <a:spcPts val="0"/>
              </a:spcBef>
              <a:spcAft>
                <a:spcPts val="0"/>
              </a:spcAft>
              <a:buNone/>
            </a:pPr>
            <a:r>
              <a:rPr i="1" lang="en" sz="1500">
                <a:solidFill>
                  <a:schemeClr val="dk1"/>
                </a:solidFill>
                <a:latin typeface="Epilogue"/>
                <a:ea typeface="Epilogue"/>
                <a:cs typeface="Epilogue"/>
                <a:sym typeface="Epilogue"/>
              </a:rPr>
              <a:t>P(Thunder | Rain, Lightning) = P(Thunder | Lightning)</a:t>
            </a:r>
            <a:endParaRPr i="1" sz="1500">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Naive Bayes utiliza independencia condicional para justificar</a:t>
            </a:r>
            <a:endParaRPr sz="1600">
              <a:solidFill>
                <a:schemeClr val="dk1"/>
              </a:solidFill>
              <a:latin typeface="Albert Sans"/>
              <a:ea typeface="Albert Sans"/>
              <a:cs typeface="Albert Sans"/>
              <a:sym typeface="Albert Sans"/>
            </a:endParaRPr>
          </a:p>
        </p:txBody>
      </p:sp>
      <p:pic>
        <p:nvPicPr>
          <p:cNvPr descr="P(X | Y,Z) = P(X | Y, Z) \ P(Y | Z) " id="576" name="Google Shape;576;p74"/>
          <p:cNvPicPr preferRelativeResize="0"/>
          <p:nvPr/>
        </p:nvPicPr>
        <p:blipFill>
          <a:blip r:embed="rId3">
            <a:alphaModFix/>
          </a:blip>
          <a:stretch>
            <a:fillRect/>
          </a:stretch>
        </p:blipFill>
        <p:spPr>
          <a:xfrm>
            <a:off x="3220665" y="3830246"/>
            <a:ext cx="2702649" cy="201168"/>
          </a:xfrm>
          <a:prstGeom prst="rect">
            <a:avLst/>
          </a:prstGeom>
          <a:noFill/>
          <a:ln>
            <a:noFill/>
          </a:ln>
        </p:spPr>
      </p:pic>
      <p:pic>
        <p:nvPicPr>
          <p:cNvPr descr="= P(X | Z ) \ P(Y | Z)" id="577" name="Google Shape;577;p74"/>
          <p:cNvPicPr preferRelativeResize="0"/>
          <p:nvPr/>
        </p:nvPicPr>
        <p:blipFill>
          <a:blip r:embed="rId4">
            <a:alphaModFix/>
          </a:blip>
          <a:stretch>
            <a:fillRect/>
          </a:stretch>
        </p:blipFill>
        <p:spPr>
          <a:xfrm>
            <a:off x="4151046" y="4211693"/>
            <a:ext cx="1559052" cy="20116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3" name="Google Shape;583;p7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Red de creencia Bayesiana</a:t>
            </a:r>
            <a:endParaRPr b="1" sz="2800">
              <a:solidFill>
                <a:srgbClr val="112158"/>
              </a:solidFill>
              <a:latin typeface="Epilogue"/>
              <a:ea typeface="Epilogue"/>
              <a:cs typeface="Epilogue"/>
              <a:sym typeface="Epilogue"/>
            </a:endParaRPr>
          </a:p>
        </p:txBody>
      </p:sp>
      <p:sp>
        <p:nvSpPr>
          <p:cNvPr id="584" name="Google Shape;584;p75"/>
          <p:cNvSpPr txBox="1"/>
          <p:nvPr/>
        </p:nvSpPr>
        <p:spPr>
          <a:xfrm>
            <a:off x="717750" y="1552850"/>
            <a:ext cx="7704000" cy="30921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La red representa un conjunto de afirmaciones de</a:t>
            </a:r>
            <a:r>
              <a:rPr lang="en" sz="1600">
                <a:solidFill>
                  <a:schemeClr val="dk2"/>
                </a:solidFill>
                <a:latin typeface="Albert Sans"/>
                <a:ea typeface="Albert Sans"/>
                <a:cs typeface="Albert Sans"/>
                <a:sym typeface="Albert Sans"/>
              </a:rPr>
              <a:t> </a:t>
            </a:r>
            <a:r>
              <a:rPr b="1" lang="en" sz="1600">
                <a:solidFill>
                  <a:schemeClr val="dk2"/>
                </a:solidFill>
                <a:latin typeface="Albert Sans"/>
                <a:ea typeface="Albert Sans"/>
                <a:cs typeface="Albert Sans"/>
                <a:sym typeface="Albert Sans"/>
              </a:rPr>
              <a:t>independencia condicional</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afirma que cada nodo es condicionalmente independiente de sus no descendientes, dados sus predecesores inmediatos.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Gráfico Acíclico Dirigido (DAG).</a:t>
            </a:r>
            <a:endParaRPr sz="1600">
              <a:solidFill>
                <a:schemeClr val="dk1"/>
              </a:solidFill>
              <a:latin typeface="Albert Sans"/>
              <a:ea typeface="Albert Sans"/>
              <a:cs typeface="Albert Sans"/>
              <a:sym typeface="Albert Sans"/>
            </a:endParaRPr>
          </a:p>
        </p:txBody>
      </p:sp>
      <p:pic>
        <p:nvPicPr>
          <p:cNvPr id="585" name="Google Shape;585;p75"/>
          <p:cNvPicPr preferRelativeResize="0"/>
          <p:nvPr/>
        </p:nvPicPr>
        <p:blipFill>
          <a:blip r:embed="rId3">
            <a:alphaModFix/>
          </a:blip>
          <a:stretch>
            <a:fillRect/>
          </a:stretch>
        </p:blipFill>
        <p:spPr>
          <a:xfrm>
            <a:off x="2370050" y="1476650"/>
            <a:ext cx="4403899" cy="1849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1" name="Google Shape;591;p7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Red de creencia Bayesiana</a:t>
            </a:r>
            <a:endParaRPr b="1" sz="2400">
              <a:solidFill>
                <a:schemeClr val="dk2"/>
              </a:solidFill>
              <a:latin typeface="Epilogue"/>
              <a:ea typeface="Epilogue"/>
              <a:cs typeface="Epilogue"/>
              <a:sym typeface="Epilogue"/>
            </a:endParaRPr>
          </a:p>
        </p:txBody>
      </p:sp>
      <p:sp>
        <p:nvSpPr>
          <p:cNvPr id="592" name="Google Shape;592;p7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Representa la distribución de probabilidad conjunta sobre todas las variables: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e.g., </a:t>
            </a:r>
            <a:r>
              <a:rPr i="1" lang="en" sz="1600">
                <a:solidFill>
                  <a:schemeClr val="dk1"/>
                </a:solidFill>
                <a:latin typeface="Albert Sans"/>
                <a:ea typeface="Albert Sans"/>
                <a:cs typeface="Albert Sans"/>
                <a:sym typeface="Albert Sans"/>
              </a:rPr>
              <a:t>P(Tormenta, BusTourGroup,…, ForestFire)</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general,</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donde Parents(Y</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denota los predecesores inmediatos de Y</a:t>
            </a:r>
            <a:r>
              <a:rPr baseline="-25000"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en el grafo,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entonces, la distribución conjunta está completamente definida por el grafo, más </a:t>
            </a:r>
            <a:r>
              <a:rPr i="1" lang="en" sz="1600">
                <a:solidFill>
                  <a:schemeClr val="dk1"/>
                </a:solidFill>
                <a:latin typeface="Albert Sans"/>
                <a:ea typeface="Albert Sans"/>
                <a:cs typeface="Albert Sans"/>
                <a:sym typeface="Albert Sans"/>
              </a:rPr>
              <a:t>P (y</a:t>
            </a:r>
            <a:r>
              <a:rPr baseline="-25000" i="1" lang="en" sz="1600">
                <a:solidFill>
                  <a:schemeClr val="dk1"/>
                </a:solidFill>
                <a:latin typeface="Albert Sans"/>
                <a:ea typeface="Albert Sans"/>
                <a:cs typeface="Albert Sans"/>
                <a:sym typeface="Albert Sans"/>
              </a:rPr>
              <a:t>i</a:t>
            </a:r>
            <a:r>
              <a:rPr i="1" lang="en" sz="1600">
                <a:solidFill>
                  <a:schemeClr val="dk1"/>
                </a:solidFill>
                <a:latin typeface="Albert Sans"/>
                <a:ea typeface="Albert Sans"/>
                <a:cs typeface="Albert Sans"/>
                <a:sym typeface="Albert Sans"/>
              </a:rPr>
              <a:t> | Parents (Y</a:t>
            </a:r>
            <a:r>
              <a:rPr baseline="-25000" i="1" lang="en" sz="1600">
                <a:solidFill>
                  <a:schemeClr val="dk1"/>
                </a:solidFill>
                <a:latin typeface="Albert Sans"/>
                <a:ea typeface="Albert Sans"/>
                <a:cs typeface="Albert Sans"/>
                <a:sym typeface="Albert Sans"/>
              </a:rPr>
              <a:t>i</a:t>
            </a:r>
            <a:r>
              <a:rPr i="1" lang="en" sz="1600">
                <a:solidFill>
                  <a:schemeClr val="dk1"/>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descr="P(y_1,...,y_n) = \prod^{n}_{i=1} P(y_i | Parents(Y_i))" id="593" name="Google Shape;593;p76"/>
          <p:cNvPicPr preferRelativeResize="0"/>
          <p:nvPr/>
        </p:nvPicPr>
        <p:blipFill>
          <a:blip r:embed="rId3">
            <a:alphaModFix/>
          </a:blip>
          <a:stretch>
            <a:fillRect/>
          </a:stretch>
        </p:blipFill>
        <p:spPr>
          <a:xfrm>
            <a:off x="2821538" y="2451650"/>
            <a:ext cx="3500925" cy="240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9" name="Google Shape;599;p77"/>
          <p:cNvSpPr txBox="1"/>
          <p:nvPr/>
        </p:nvSpPr>
        <p:spPr>
          <a:xfrm>
            <a:off x="717750" y="1552850"/>
            <a:ext cx="7839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¿Cómo se pueden </a:t>
            </a:r>
            <a:r>
              <a:rPr b="1" lang="en" sz="1600">
                <a:solidFill>
                  <a:schemeClr val="dk1"/>
                </a:solidFill>
                <a:latin typeface="Albert Sans"/>
                <a:ea typeface="Albert Sans"/>
                <a:cs typeface="Albert Sans"/>
                <a:sym typeface="Albert Sans"/>
              </a:rPr>
              <a:t>inferir</a:t>
            </a:r>
            <a:r>
              <a:rPr lang="en" sz="1600">
                <a:solidFill>
                  <a:schemeClr val="dk1"/>
                </a:solidFill>
                <a:latin typeface="Albert Sans"/>
                <a:ea typeface="Albert Sans"/>
                <a:cs typeface="Albert Sans"/>
                <a:sym typeface="Albert Sans"/>
              </a:rPr>
              <a:t> las (probabilidades de) valores de una o más variables de la red, dados los valores observados de otras?</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Bayes Net contiene toda la información necesaria para esta inferencia.</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Si solo hay una variable con valor desconocido, es fácil inferirla.</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En el caso general, el problema es NP-hard.</a:t>
            </a:r>
            <a:endParaRPr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En la práctica, puede tener éxito en muchos casos:</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Los métodos de inferencia exacta funcionan bien para algunas estructuras de red.</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Los métodos de Monte Carlo "simulan" la red aleatoriamente para calcular soluciones aproximadas.</a:t>
            </a:r>
            <a:endParaRPr sz="1500">
              <a:solidFill>
                <a:schemeClr val="dk1"/>
              </a:solidFill>
              <a:latin typeface="Albert Sans"/>
              <a:ea typeface="Albert Sans"/>
              <a:cs typeface="Albert Sans"/>
              <a:sym typeface="Albert Sans"/>
            </a:endParaRPr>
          </a:p>
        </p:txBody>
      </p:sp>
      <p:sp>
        <p:nvSpPr>
          <p:cNvPr id="600" name="Google Shape;600;p7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Inferencia en las BNs</a:t>
            </a:r>
            <a:endParaRPr b="1" sz="3000">
              <a:solidFill>
                <a:srgbClr val="112158"/>
              </a:solidFill>
              <a:latin typeface="Epilogue"/>
              <a:ea typeface="Epilogue"/>
              <a:cs typeface="Epilogue"/>
              <a:sym typeface="Epilog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Variantes para la tarea de aprendizaje: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estructura de la red puede ser conocida o desconocida.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ejemplos de entrenamiento pueden proporcionar valores de todas las variables de la red, o solo de algunas.</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Si se conoce la estructura y se observan todas las variables: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Entonces es tan fácil como entrenar un clasificador Naive Bayes.</a:t>
            </a:r>
            <a:endParaRPr sz="1600">
              <a:solidFill>
                <a:schemeClr val="dk1"/>
              </a:solidFill>
              <a:latin typeface="Albert Sans"/>
              <a:ea typeface="Albert Sans"/>
              <a:cs typeface="Albert Sans"/>
              <a:sym typeface="Albert Sans"/>
            </a:endParaRPr>
          </a:p>
        </p:txBody>
      </p:sp>
      <p:sp>
        <p:nvSpPr>
          <p:cNvPr id="606" name="Google Shape;606;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7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Aprendizaje de las BNs</a:t>
            </a:r>
            <a:endParaRPr b="1" sz="3000">
              <a:solidFill>
                <a:srgbClr val="112158"/>
              </a:solidFill>
              <a:latin typeface="Epilogue"/>
              <a:ea typeface="Epilogue"/>
              <a:cs typeface="Epilogue"/>
              <a:sym typeface="Epilog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3" name="Google Shape;613;p7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Aprendizaje de las BNs</a:t>
            </a:r>
            <a:endParaRPr b="1" sz="2400">
              <a:solidFill>
                <a:schemeClr val="dk2"/>
              </a:solidFill>
              <a:latin typeface="Epilogue"/>
              <a:ea typeface="Epilogue"/>
              <a:cs typeface="Epilogue"/>
              <a:sym typeface="Epilogue"/>
            </a:endParaRPr>
          </a:p>
        </p:txBody>
      </p:sp>
      <p:sp>
        <p:nvSpPr>
          <p:cNvPr id="614" name="Google Shape;614;p7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Suponga que se conoce la estructura y que las variables son parcialmente observables.</a:t>
            </a:r>
            <a:endParaRPr sz="16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lang="en" sz="1600">
                <a:solidFill>
                  <a:schemeClr val="dk1"/>
                </a:solidFill>
                <a:latin typeface="Albert Sans"/>
                <a:ea typeface="Albert Sans"/>
                <a:cs typeface="Albert Sans"/>
                <a:sym typeface="Albert Sans"/>
              </a:rPr>
              <a:t>p.ej.</a:t>
            </a:r>
            <a:r>
              <a:rPr i="1" lang="en" sz="1600">
                <a:solidFill>
                  <a:schemeClr val="dk1"/>
                </a:solidFill>
                <a:latin typeface="Albert Sans"/>
                <a:ea typeface="Albert Sans"/>
                <a:cs typeface="Albert Sans"/>
                <a:sym typeface="Albert Sans"/>
              </a:rPr>
              <a:t> </a:t>
            </a:r>
            <a:r>
              <a:rPr i="1" lang="en" sz="1500">
                <a:solidFill>
                  <a:schemeClr val="dk1"/>
                </a:solidFill>
                <a:latin typeface="Epilogue"/>
                <a:ea typeface="Epilogue"/>
                <a:cs typeface="Epilogue"/>
                <a:sym typeface="Epilogue"/>
              </a:rPr>
              <a:t>observar ForestFire, Storm, BusTourGroup, Thunder, pero no Lightning, Campfire,…</a:t>
            </a:r>
            <a:endParaRPr i="1" sz="1500">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Similar al entrenamiento de redes neuronales con unidades ocultas.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De hecho, se pueden aprender tablas de probabilidad condicional de la red mediante el ascenso de gradiente.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Converjer a la red </a:t>
            </a:r>
            <a:r>
              <a:rPr b="1" i="1" lang="en" sz="1600">
                <a:solidFill>
                  <a:schemeClr val="dk1"/>
                </a:solidFill>
                <a:latin typeface="Albert Sans"/>
                <a:ea typeface="Albert Sans"/>
                <a:cs typeface="Albert Sans"/>
                <a:sym typeface="Albert Sans"/>
              </a:rPr>
              <a:t>h</a:t>
            </a:r>
            <a:r>
              <a:rPr lang="en" sz="1600">
                <a:solidFill>
                  <a:schemeClr val="dk1"/>
                </a:solidFill>
                <a:latin typeface="Albert Sans"/>
                <a:ea typeface="Albert Sans"/>
                <a:cs typeface="Albert Sans"/>
                <a:sym typeface="Albert Sans"/>
              </a:rPr>
              <a:t> que maximiza (localmente) </a:t>
            </a:r>
            <a:r>
              <a:rPr i="1" lang="en" sz="1600">
                <a:solidFill>
                  <a:schemeClr val="dk1"/>
                </a:solidFill>
                <a:latin typeface="Albert Sans"/>
                <a:ea typeface="Albert Sans"/>
                <a:cs typeface="Albert Sans"/>
                <a:sym typeface="Albert Sans"/>
              </a:rPr>
              <a:t>P(D | h)</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8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Ascenso de gradiente para BNs</a:t>
            </a:r>
            <a:endParaRPr b="1" sz="2800">
              <a:solidFill>
                <a:srgbClr val="112158"/>
              </a:solidFill>
              <a:latin typeface="Epilogue"/>
              <a:ea typeface="Epilogue"/>
              <a:cs typeface="Epilogue"/>
              <a:sym typeface="Epilogue"/>
            </a:endParaRPr>
          </a:p>
        </p:txBody>
      </p:sp>
      <p:sp>
        <p:nvSpPr>
          <p:cNvPr id="621" name="Google Shape;621;p8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Sea </a:t>
            </a:r>
            <a:r>
              <a:rPr i="1" lang="en" sz="1600">
                <a:solidFill>
                  <a:schemeClr val="dk1"/>
                </a:solidFill>
                <a:latin typeface="Albert Sans"/>
                <a:ea typeface="Albert Sans"/>
                <a:cs typeface="Albert Sans"/>
                <a:sym typeface="Albert Sans"/>
              </a:rPr>
              <a:t>w</a:t>
            </a:r>
            <a:r>
              <a:rPr baseline="-25000" i="1" lang="en" sz="1600">
                <a:solidFill>
                  <a:schemeClr val="dk1"/>
                </a:solidFill>
                <a:latin typeface="Albert Sans"/>
                <a:ea typeface="Albert Sans"/>
                <a:cs typeface="Albert Sans"/>
                <a:sym typeface="Albert Sans"/>
              </a:rPr>
              <a:t>ijk</a:t>
            </a:r>
            <a:r>
              <a:rPr lang="en" sz="1600">
                <a:solidFill>
                  <a:schemeClr val="dk1"/>
                </a:solidFill>
                <a:latin typeface="Albert Sans"/>
                <a:ea typeface="Albert Sans"/>
                <a:cs typeface="Albert Sans"/>
                <a:sym typeface="Albert Sans"/>
              </a:rPr>
              <a:t> una entrada en la tabla de probabilidad condicional para la variable </a:t>
            </a:r>
            <a:r>
              <a:rPr i="1" lang="en" sz="1600">
                <a:solidFill>
                  <a:schemeClr val="dk1"/>
                </a:solidFill>
                <a:latin typeface="Albert Sans"/>
                <a:ea typeface="Albert Sans"/>
                <a:cs typeface="Albert Sans"/>
                <a:sym typeface="Albert Sans"/>
              </a:rPr>
              <a:t>Y</a:t>
            </a:r>
            <a:r>
              <a:rPr baseline="-25000" i="1" lang="en" sz="1600">
                <a:solidFill>
                  <a:schemeClr val="dk1"/>
                </a:solidFill>
                <a:latin typeface="Albert Sans"/>
                <a:ea typeface="Albert Sans"/>
                <a:cs typeface="Albert Sans"/>
                <a:sym typeface="Albert Sans"/>
              </a:rPr>
              <a:t>i</a:t>
            </a:r>
            <a:r>
              <a:rPr lang="en" sz="1600">
                <a:solidFill>
                  <a:schemeClr val="dk1"/>
                </a:solidFill>
                <a:latin typeface="Albert Sans"/>
                <a:ea typeface="Albert Sans"/>
                <a:cs typeface="Albert Sans"/>
                <a:sym typeface="Albert Sans"/>
              </a:rPr>
              <a:t> en la red:</a:t>
            </a:r>
            <a:endParaRPr sz="16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i="1" lang="en" sz="1600">
                <a:solidFill>
                  <a:schemeClr val="dk1"/>
                </a:solidFill>
                <a:latin typeface="Albert Sans"/>
                <a:ea typeface="Albert Sans"/>
                <a:cs typeface="Albert Sans"/>
                <a:sym typeface="Albert Sans"/>
              </a:rPr>
              <a:t>w</a:t>
            </a:r>
            <a:r>
              <a:rPr baseline="-25000" i="1" lang="en" sz="1600">
                <a:solidFill>
                  <a:schemeClr val="dk1"/>
                </a:solidFill>
                <a:latin typeface="Albert Sans"/>
                <a:ea typeface="Albert Sans"/>
                <a:cs typeface="Albert Sans"/>
                <a:sym typeface="Albert Sans"/>
              </a:rPr>
              <a:t>ijk</a:t>
            </a:r>
            <a:r>
              <a:rPr i="1" lang="en" sz="1600">
                <a:solidFill>
                  <a:schemeClr val="dk1"/>
                </a:solidFill>
                <a:latin typeface="Albert Sans"/>
                <a:ea typeface="Albert Sans"/>
                <a:cs typeface="Albert Sans"/>
                <a:sym typeface="Albert Sans"/>
              </a:rPr>
              <a:t> = P(Y</a:t>
            </a:r>
            <a:r>
              <a:rPr baseline="-25000" i="1" lang="en" sz="1600">
                <a:solidFill>
                  <a:schemeClr val="dk1"/>
                </a:solidFill>
                <a:latin typeface="Albert Sans"/>
                <a:ea typeface="Albert Sans"/>
                <a:cs typeface="Albert Sans"/>
                <a:sym typeface="Albert Sans"/>
              </a:rPr>
              <a:t>i</a:t>
            </a:r>
            <a:r>
              <a:rPr i="1" lang="en" sz="1600">
                <a:solidFill>
                  <a:schemeClr val="dk1"/>
                </a:solidFill>
                <a:latin typeface="Albert Sans"/>
                <a:ea typeface="Albert Sans"/>
                <a:cs typeface="Albert Sans"/>
                <a:sym typeface="Albert Sans"/>
              </a:rPr>
              <a:t> = y</a:t>
            </a:r>
            <a:r>
              <a:rPr baseline="-25000" i="1" lang="en" sz="1600">
                <a:solidFill>
                  <a:schemeClr val="dk1"/>
                </a:solidFill>
                <a:latin typeface="Albert Sans"/>
                <a:ea typeface="Albert Sans"/>
                <a:cs typeface="Albert Sans"/>
                <a:sym typeface="Albert Sans"/>
              </a:rPr>
              <a:t>ij</a:t>
            </a:r>
            <a:r>
              <a:rPr i="1" lang="en" sz="1600">
                <a:solidFill>
                  <a:schemeClr val="dk1"/>
                </a:solidFill>
                <a:latin typeface="Albert Sans"/>
                <a:ea typeface="Albert Sans"/>
                <a:cs typeface="Albert Sans"/>
                <a:sym typeface="Albert Sans"/>
              </a:rPr>
              <a:t> | Parents(Y</a:t>
            </a:r>
            <a:r>
              <a:rPr baseline="-25000" i="1" lang="en" sz="1600">
                <a:solidFill>
                  <a:schemeClr val="dk1"/>
                </a:solidFill>
                <a:latin typeface="Albert Sans"/>
                <a:ea typeface="Albert Sans"/>
                <a:cs typeface="Albert Sans"/>
                <a:sym typeface="Albert Sans"/>
              </a:rPr>
              <a:t>i</a:t>
            </a:r>
            <a:r>
              <a:rPr i="1" lang="en" sz="1600">
                <a:solidFill>
                  <a:schemeClr val="dk1"/>
                </a:solidFill>
                <a:latin typeface="Albert Sans"/>
                <a:ea typeface="Albert Sans"/>
                <a:cs typeface="Albert Sans"/>
                <a:sym typeface="Albert Sans"/>
              </a:rPr>
              <a:t>))</a:t>
            </a:r>
            <a:r>
              <a:rPr lang="en" sz="1600">
                <a:solidFill>
                  <a:schemeClr val="dk1"/>
                </a:solidFill>
                <a:latin typeface="Albert Sans"/>
                <a:ea typeface="Albert Sans"/>
                <a:cs typeface="Albert Sans"/>
                <a:sym typeface="Albert Sans"/>
              </a:rPr>
              <a:t> = la lista </a:t>
            </a:r>
            <a:r>
              <a:rPr i="1" lang="en" sz="1600">
                <a:solidFill>
                  <a:schemeClr val="dk1"/>
                </a:solidFill>
                <a:latin typeface="Albert Sans"/>
                <a:ea typeface="Albert Sans"/>
                <a:cs typeface="Albert Sans"/>
                <a:sym typeface="Albert Sans"/>
              </a:rPr>
              <a:t>u</a:t>
            </a:r>
            <a:r>
              <a:rPr baseline="-25000" i="1" lang="en" sz="1600">
                <a:solidFill>
                  <a:schemeClr val="dk1"/>
                </a:solidFill>
                <a:latin typeface="Albert Sans"/>
                <a:ea typeface="Albert Sans"/>
                <a:cs typeface="Albert Sans"/>
                <a:sym typeface="Albert Sans"/>
              </a:rPr>
              <a:t>ik</a:t>
            </a:r>
            <a:r>
              <a:rPr lang="en" sz="1600">
                <a:solidFill>
                  <a:schemeClr val="dk1"/>
                </a:solidFill>
                <a:latin typeface="Albert Sans"/>
                <a:ea typeface="Albert Sans"/>
                <a:cs typeface="Albert Sans"/>
                <a:sym typeface="Albert Sans"/>
              </a:rPr>
              <a:t> de valores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500">
                <a:solidFill>
                  <a:schemeClr val="dk1"/>
                </a:solidFill>
                <a:latin typeface="Albert Sans"/>
                <a:ea typeface="Albert Sans"/>
                <a:cs typeface="Albert Sans"/>
                <a:sym typeface="Albert Sans"/>
              </a:rPr>
              <a:t>e.g., si </a:t>
            </a:r>
            <a:r>
              <a:rPr i="1" lang="en" sz="1500">
                <a:solidFill>
                  <a:schemeClr val="dk1"/>
                </a:solidFill>
                <a:latin typeface="Albert Sans"/>
                <a:ea typeface="Albert Sans"/>
                <a:cs typeface="Albert Sans"/>
                <a:sym typeface="Albert Sans"/>
              </a:rPr>
              <a:t>Y</a:t>
            </a:r>
            <a:r>
              <a:rPr baseline="-25000" i="1" lang="en" sz="1500">
                <a:solidFill>
                  <a:schemeClr val="dk1"/>
                </a:solidFill>
                <a:latin typeface="Albert Sans"/>
                <a:ea typeface="Albert Sans"/>
                <a:cs typeface="Albert Sans"/>
                <a:sym typeface="Albert Sans"/>
              </a:rPr>
              <a:t>i</a:t>
            </a:r>
            <a:r>
              <a:rPr i="1" lang="en" sz="1500">
                <a:solidFill>
                  <a:schemeClr val="dk1"/>
                </a:solidFill>
                <a:latin typeface="Albert Sans"/>
                <a:ea typeface="Albert Sans"/>
                <a:cs typeface="Albert Sans"/>
                <a:sym typeface="Albert Sans"/>
              </a:rPr>
              <a:t> = Campfire</a:t>
            </a:r>
            <a:r>
              <a:rPr lang="en" sz="1500">
                <a:solidFill>
                  <a:schemeClr val="dk1"/>
                </a:solidFill>
                <a:latin typeface="Albert Sans"/>
                <a:ea typeface="Albert Sans"/>
                <a:cs typeface="Albert Sans"/>
                <a:sym typeface="Albert Sans"/>
              </a:rPr>
              <a:t>, entonces </a:t>
            </a:r>
            <a:r>
              <a:rPr i="1" lang="en" sz="1500">
                <a:solidFill>
                  <a:schemeClr val="dk1"/>
                </a:solidFill>
                <a:latin typeface="Albert Sans"/>
                <a:ea typeface="Albert Sans"/>
                <a:cs typeface="Albert Sans"/>
                <a:sym typeface="Albert Sans"/>
              </a:rPr>
              <a:t>u</a:t>
            </a:r>
            <a:r>
              <a:rPr baseline="-25000" i="1" lang="en" sz="1500">
                <a:solidFill>
                  <a:schemeClr val="dk1"/>
                </a:solidFill>
                <a:latin typeface="Albert Sans"/>
                <a:ea typeface="Albert Sans"/>
                <a:cs typeface="Albert Sans"/>
                <a:sym typeface="Albert Sans"/>
              </a:rPr>
              <a:t>ik</a:t>
            </a:r>
            <a:r>
              <a:rPr lang="en" sz="1500">
                <a:solidFill>
                  <a:schemeClr val="dk1"/>
                </a:solidFill>
                <a:latin typeface="Albert Sans"/>
                <a:ea typeface="Albert Sans"/>
                <a:cs typeface="Albert Sans"/>
                <a:sym typeface="Albert Sans"/>
              </a:rPr>
              <a:t> podría ser </a:t>
            </a:r>
            <a:r>
              <a:rPr i="1" lang="en" sz="1500">
                <a:solidFill>
                  <a:schemeClr val="dk1"/>
                </a:solidFill>
                <a:latin typeface="Albert Sans"/>
                <a:ea typeface="Albert Sans"/>
                <a:cs typeface="Albert Sans"/>
                <a:sym typeface="Albert Sans"/>
              </a:rPr>
              <a:t>{Storm = T, BusTourGroup = F}</a:t>
            </a:r>
            <a:endParaRPr i="1" sz="15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Realizar un ascenso de gradiente repetidamente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AutoNum type="arabicPeriod"/>
            </a:pPr>
            <a:r>
              <a:rPr lang="en" sz="1600">
                <a:solidFill>
                  <a:schemeClr val="dk1"/>
                </a:solidFill>
                <a:latin typeface="Albert Sans"/>
                <a:ea typeface="Albert Sans"/>
                <a:cs typeface="Albert Sans"/>
                <a:sym typeface="Albert Sans"/>
              </a:rPr>
              <a:t>Actualizar todo w usando datos de </a:t>
            </a:r>
            <a:br>
              <a:rPr lang="en" sz="1600">
                <a:solidFill>
                  <a:schemeClr val="dk1"/>
                </a:solidFill>
                <a:latin typeface="Albert Sans"/>
                <a:ea typeface="Albert Sans"/>
                <a:cs typeface="Albert Sans"/>
                <a:sym typeface="Albert Sans"/>
              </a:rPr>
            </a:br>
            <a:r>
              <a:rPr lang="en" sz="1600">
                <a:solidFill>
                  <a:schemeClr val="dk1"/>
                </a:solidFill>
                <a:latin typeface="Albert Sans"/>
                <a:ea typeface="Albert Sans"/>
                <a:cs typeface="Albert Sans"/>
                <a:sym typeface="Albert Sans"/>
              </a:rPr>
              <a:t>entrenamiento D</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AutoNum type="arabicPeriod"/>
            </a:pPr>
            <a:r>
              <a:rPr lang="en" sz="1600">
                <a:solidFill>
                  <a:schemeClr val="dk1"/>
                </a:solidFill>
                <a:latin typeface="Albert Sans"/>
                <a:ea typeface="Albert Sans"/>
                <a:cs typeface="Albert Sans"/>
                <a:sym typeface="Albert Sans"/>
              </a:rPr>
              <a:t>luego, renormalizar el w</a:t>
            </a:r>
            <a:r>
              <a:rPr baseline="-25000" i="1" lang="en" sz="1600">
                <a:solidFill>
                  <a:schemeClr val="dk1"/>
                </a:solidFill>
                <a:latin typeface="Albert Sans"/>
                <a:ea typeface="Albert Sans"/>
                <a:cs typeface="Albert Sans"/>
                <a:sym typeface="Albert Sans"/>
              </a:rPr>
              <a:t>ijk</a:t>
            </a:r>
            <a:r>
              <a:rPr lang="en" sz="1600">
                <a:solidFill>
                  <a:schemeClr val="dk1"/>
                </a:solidFill>
                <a:latin typeface="Albert Sans"/>
                <a:ea typeface="Albert Sans"/>
                <a:cs typeface="Albert Sans"/>
                <a:sym typeface="Albert Sans"/>
              </a:rPr>
              <a:t> para asegurar                      y</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descr="w_{i,j,k} \leftarrow w_{i,j,k} + \eta \sum_{d \in D} \frac{P_h(y_{ij},u_{i,k} \ | \ d)}{w_{i,j,k}}" id="622" name="Google Shape;622;p80"/>
          <p:cNvPicPr preferRelativeResize="0"/>
          <p:nvPr/>
        </p:nvPicPr>
        <p:blipFill>
          <a:blip r:embed="rId3">
            <a:alphaModFix/>
          </a:blip>
          <a:stretch>
            <a:fillRect/>
          </a:stretch>
        </p:blipFill>
        <p:spPr>
          <a:xfrm>
            <a:off x="4831097" y="3278750"/>
            <a:ext cx="2630102" cy="482189"/>
          </a:xfrm>
          <a:prstGeom prst="rect">
            <a:avLst/>
          </a:prstGeom>
          <a:noFill/>
          <a:ln>
            <a:noFill/>
          </a:ln>
        </p:spPr>
      </p:pic>
      <p:pic>
        <p:nvPicPr>
          <p:cNvPr descr="\sum_j w_{i,j,k} = 1" id="623" name="Google Shape;623;p80"/>
          <p:cNvPicPr preferRelativeResize="0"/>
          <p:nvPr/>
        </p:nvPicPr>
        <p:blipFill>
          <a:blip r:embed="rId4">
            <a:alphaModFix/>
          </a:blip>
          <a:stretch>
            <a:fillRect/>
          </a:stretch>
        </p:blipFill>
        <p:spPr>
          <a:xfrm>
            <a:off x="5036850" y="3888593"/>
            <a:ext cx="1015098" cy="232157"/>
          </a:xfrm>
          <a:prstGeom prst="rect">
            <a:avLst/>
          </a:prstGeom>
          <a:noFill/>
          <a:ln>
            <a:noFill/>
          </a:ln>
        </p:spPr>
      </p:pic>
      <p:pic>
        <p:nvPicPr>
          <p:cNvPr descr="0 \leq w_{i,j,k} \leq 1 " id="624" name="Google Shape;624;p80"/>
          <p:cNvPicPr preferRelativeResize="0"/>
          <p:nvPr/>
        </p:nvPicPr>
        <p:blipFill>
          <a:blip r:embed="rId5">
            <a:alphaModFix/>
          </a:blip>
          <a:stretch>
            <a:fillRect/>
          </a:stretch>
        </p:blipFill>
        <p:spPr>
          <a:xfrm>
            <a:off x="6427668" y="3905515"/>
            <a:ext cx="1125306" cy="19830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0" name="Google Shape;630;p8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Epilogue"/>
                <a:ea typeface="Epilogue"/>
                <a:cs typeface="Epilogue"/>
                <a:sym typeface="Epilogue"/>
              </a:rPr>
              <a:t>Más sobre cómo aprender BNs</a:t>
            </a:r>
            <a:endParaRPr b="1" sz="2800">
              <a:solidFill>
                <a:srgbClr val="112158"/>
              </a:solidFill>
              <a:latin typeface="Epilogue"/>
              <a:ea typeface="Epilogue"/>
              <a:cs typeface="Epilogue"/>
              <a:sym typeface="Epilogue"/>
            </a:endParaRPr>
          </a:p>
        </p:txBody>
      </p:sp>
      <p:sp>
        <p:nvSpPr>
          <p:cNvPr id="631" name="Google Shape;631;p8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También se puede utilizar el algoritmo EM. Repetidamente: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Calcular las probabilidades de las variables no observadas, asumiendo </a:t>
            </a:r>
            <a:r>
              <a:rPr i="1" lang="en" sz="1600">
                <a:solidFill>
                  <a:schemeClr val="dk1"/>
                </a:solidFill>
                <a:latin typeface="Albert Sans"/>
                <a:ea typeface="Albert Sans"/>
                <a:cs typeface="Albert Sans"/>
                <a:sym typeface="Albert Sans"/>
              </a:rPr>
              <a:t>h</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Calcular el nuevo </a:t>
            </a:r>
            <a:r>
              <a:rPr i="1" lang="en" sz="1600">
                <a:solidFill>
                  <a:schemeClr val="dk1"/>
                </a:solidFill>
                <a:latin typeface="Albert Sans"/>
                <a:ea typeface="Albert Sans"/>
                <a:cs typeface="Albert Sans"/>
                <a:sym typeface="Albert Sans"/>
              </a:rPr>
              <a:t>w</a:t>
            </a:r>
            <a:r>
              <a:rPr baseline="-25000" i="1" lang="en" sz="1600">
                <a:solidFill>
                  <a:schemeClr val="dk1"/>
                </a:solidFill>
                <a:latin typeface="Albert Sans"/>
                <a:ea typeface="Albert Sans"/>
                <a:cs typeface="Albert Sans"/>
                <a:sym typeface="Albert Sans"/>
              </a:rPr>
              <a:t>ijk</a:t>
            </a:r>
            <a:r>
              <a:rPr lang="en" sz="1600">
                <a:solidFill>
                  <a:schemeClr val="dk1"/>
                </a:solidFill>
                <a:latin typeface="Albert Sans"/>
                <a:ea typeface="Albert Sans"/>
                <a:cs typeface="Albert Sans"/>
                <a:sym typeface="Albert Sans"/>
              </a:rPr>
              <a:t> para maximizar </a:t>
            </a:r>
            <a:r>
              <a:rPr i="1" lang="en" sz="1600">
                <a:solidFill>
                  <a:schemeClr val="dk1"/>
                </a:solidFill>
                <a:latin typeface="Albert Sans"/>
                <a:ea typeface="Albert Sans"/>
                <a:cs typeface="Albert Sans"/>
                <a:sym typeface="Albert Sans"/>
              </a:rPr>
              <a:t>𝔼 [ln P(D | H)]</a:t>
            </a:r>
            <a:r>
              <a:rPr lang="en" sz="1600">
                <a:solidFill>
                  <a:schemeClr val="dk1"/>
                </a:solidFill>
                <a:latin typeface="Albert Sans"/>
                <a:ea typeface="Albert Sans"/>
                <a:cs typeface="Albert Sans"/>
                <a:sym typeface="Albert Sans"/>
              </a:rPr>
              <a:t>, donde D ahora incluye variables observadas y (probabilidades calculadas de) no observadas.</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Cuando se desconoce la estructura...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Los algoritmos utilizan búsqueda </a:t>
            </a:r>
            <a:r>
              <a:rPr i="1" lang="en" sz="1600">
                <a:solidFill>
                  <a:schemeClr val="dk1"/>
                </a:solidFill>
                <a:latin typeface="Albert Sans"/>
                <a:ea typeface="Albert Sans"/>
                <a:cs typeface="Albert Sans"/>
                <a:sym typeface="Albert Sans"/>
              </a:rPr>
              <a:t>greedy</a:t>
            </a:r>
            <a:r>
              <a:rPr lang="en" sz="1600">
                <a:solidFill>
                  <a:schemeClr val="dk1"/>
                </a:solidFill>
                <a:latin typeface="Albert Sans"/>
                <a:ea typeface="Albert Sans"/>
                <a:cs typeface="Albert Sans"/>
                <a:sym typeface="Albert Sans"/>
              </a:rPr>
              <a:t> para sumar/restar aristas y nodos.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 un tema de investigación activo.</a:t>
            </a:r>
            <a:endParaRPr sz="1600">
              <a:solidFill>
                <a:schemeClr val="dk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46"/>
          <p:cNvPicPr preferRelativeResize="0"/>
          <p:nvPr/>
        </p:nvPicPr>
        <p:blipFill>
          <a:blip r:embed="rId3">
            <a:alphaModFix/>
          </a:blip>
          <a:stretch>
            <a:fillRect/>
          </a:stretch>
        </p:blipFill>
        <p:spPr>
          <a:xfrm>
            <a:off x="2705425" y="152400"/>
            <a:ext cx="3733144"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7" name="Google Shape;637;p8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Resumen: </a:t>
            </a:r>
            <a:r>
              <a:rPr b="1" i="1" lang="en" sz="3000">
                <a:solidFill>
                  <a:srgbClr val="112158"/>
                </a:solidFill>
                <a:latin typeface="Epilogue"/>
                <a:ea typeface="Epilogue"/>
                <a:cs typeface="Epilogue"/>
                <a:sym typeface="Epilogue"/>
              </a:rPr>
              <a:t>Naive Bayes vs. Bayes Net</a:t>
            </a:r>
            <a:endParaRPr b="1" i="1" sz="3000">
              <a:solidFill>
                <a:srgbClr val="112158"/>
              </a:solidFill>
              <a:latin typeface="Epilogue"/>
              <a:ea typeface="Epilogue"/>
              <a:cs typeface="Epilogue"/>
              <a:sym typeface="Epilogue"/>
            </a:endParaRPr>
          </a:p>
        </p:txBody>
      </p:sp>
      <p:pic>
        <p:nvPicPr>
          <p:cNvPr id="638" name="Google Shape;638;p82"/>
          <p:cNvPicPr preferRelativeResize="0"/>
          <p:nvPr/>
        </p:nvPicPr>
        <p:blipFill rotWithShape="1">
          <a:blip r:embed="rId3">
            <a:alphaModFix/>
          </a:blip>
          <a:srcRect b="0" l="0" r="45507" t="0"/>
          <a:stretch/>
        </p:blipFill>
        <p:spPr>
          <a:xfrm>
            <a:off x="5583026" y="1761850"/>
            <a:ext cx="2826101" cy="2177800"/>
          </a:xfrm>
          <a:prstGeom prst="rect">
            <a:avLst/>
          </a:prstGeom>
          <a:noFill/>
          <a:ln>
            <a:noFill/>
          </a:ln>
        </p:spPr>
      </p:pic>
      <p:grpSp>
        <p:nvGrpSpPr>
          <p:cNvPr id="639" name="Google Shape;639;p82"/>
          <p:cNvGrpSpPr/>
          <p:nvPr/>
        </p:nvGrpSpPr>
        <p:grpSpPr>
          <a:xfrm>
            <a:off x="582475" y="2162550"/>
            <a:ext cx="4435200" cy="1376475"/>
            <a:chOff x="134650" y="3473175"/>
            <a:chExt cx="4435200" cy="1376475"/>
          </a:xfrm>
        </p:grpSpPr>
        <p:sp>
          <p:nvSpPr>
            <p:cNvPr id="640" name="Google Shape;640;p82"/>
            <p:cNvSpPr/>
            <p:nvPr/>
          </p:nvSpPr>
          <p:spPr>
            <a:xfrm>
              <a:off x="1903300" y="3473175"/>
              <a:ext cx="822300" cy="406500"/>
            </a:xfrm>
            <a:prstGeom prst="ellipse">
              <a:avLst/>
            </a:prstGeom>
            <a:noFill/>
            <a:ln cap="flat" cmpd="sng" w="9525">
              <a:solidFill>
                <a:srgbClr val="424242"/>
              </a:solidFill>
              <a:prstDash val="solid"/>
              <a:round/>
              <a:headEnd len="sm" w="sm" type="none"/>
              <a:tailEnd len="sm" w="sm" type="none"/>
            </a:ln>
            <a:effectLst>
              <a:outerShdw blurRad="14288" rotWithShape="0" algn="bl">
                <a:srgbClr val="000000">
                  <a:alpha val="50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b="1" i="1" lang="en" sz="900">
                  <a:latin typeface="Times New Roman"/>
                  <a:ea typeface="Times New Roman"/>
                  <a:cs typeface="Times New Roman"/>
                  <a:sym typeface="Times New Roman"/>
                </a:rPr>
                <a:t>ForestFire</a:t>
              </a:r>
              <a:endParaRPr b="1" i="1" sz="900">
                <a:latin typeface="Times New Roman"/>
                <a:ea typeface="Times New Roman"/>
                <a:cs typeface="Times New Roman"/>
                <a:sym typeface="Times New Roman"/>
              </a:endParaRPr>
            </a:p>
          </p:txBody>
        </p:sp>
        <p:sp>
          <p:nvSpPr>
            <p:cNvPr id="641" name="Google Shape;641;p82"/>
            <p:cNvSpPr/>
            <p:nvPr/>
          </p:nvSpPr>
          <p:spPr>
            <a:xfrm>
              <a:off x="134650" y="4443150"/>
              <a:ext cx="822300" cy="406500"/>
            </a:xfrm>
            <a:prstGeom prst="ellipse">
              <a:avLst/>
            </a:prstGeom>
            <a:noFill/>
            <a:ln cap="flat" cmpd="sng" w="9525">
              <a:solidFill>
                <a:srgbClr val="424242"/>
              </a:solidFill>
              <a:prstDash val="solid"/>
              <a:round/>
              <a:headEnd len="sm" w="sm" type="none"/>
              <a:tailEnd len="sm" w="sm" type="none"/>
            </a:ln>
            <a:effectLst>
              <a:outerShdw blurRad="14288" rotWithShape="0" algn="bl">
                <a:srgbClr val="000000">
                  <a:alpha val="50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b="1" i="1" lang="en" sz="900">
                  <a:latin typeface="Times New Roman"/>
                  <a:ea typeface="Times New Roman"/>
                  <a:cs typeface="Times New Roman"/>
                  <a:sym typeface="Times New Roman"/>
                </a:rPr>
                <a:t>Storm</a:t>
              </a:r>
              <a:endParaRPr b="1" i="1" sz="900">
                <a:latin typeface="Times New Roman"/>
                <a:ea typeface="Times New Roman"/>
                <a:cs typeface="Times New Roman"/>
                <a:sym typeface="Times New Roman"/>
              </a:endParaRPr>
            </a:p>
          </p:txBody>
        </p:sp>
        <p:sp>
          <p:nvSpPr>
            <p:cNvPr id="642" name="Google Shape;642;p82"/>
            <p:cNvSpPr/>
            <p:nvPr/>
          </p:nvSpPr>
          <p:spPr>
            <a:xfrm>
              <a:off x="1018975" y="4443150"/>
              <a:ext cx="822300" cy="406500"/>
            </a:xfrm>
            <a:prstGeom prst="ellipse">
              <a:avLst/>
            </a:prstGeom>
            <a:noFill/>
            <a:ln cap="flat" cmpd="sng" w="9525">
              <a:solidFill>
                <a:srgbClr val="424242"/>
              </a:solidFill>
              <a:prstDash val="solid"/>
              <a:round/>
              <a:headEnd len="sm" w="sm" type="none"/>
              <a:tailEnd len="sm" w="sm" type="none"/>
            </a:ln>
            <a:effectLst>
              <a:outerShdw blurRad="14288" rotWithShape="0" algn="bl">
                <a:srgbClr val="000000">
                  <a:alpha val="50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b="1" i="1" lang="en" sz="900">
                  <a:latin typeface="Times New Roman"/>
                  <a:ea typeface="Times New Roman"/>
                  <a:cs typeface="Times New Roman"/>
                  <a:sym typeface="Times New Roman"/>
                </a:rPr>
                <a:t>Lightning</a:t>
              </a:r>
              <a:endParaRPr b="1" i="1" sz="900">
                <a:latin typeface="Times New Roman"/>
                <a:ea typeface="Times New Roman"/>
                <a:cs typeface="Times New Roman"/>
                <a:sym typeface="Times New Roman"/>
              </a:endParaRPr>
            </a:p>
          </p:txBody>
        </p:sp>
        <p:sp>
          <p:nvSpPr>
            <p:cNvPr id="643" name="Google Shape;643;p82"/>
            <p:cNvSpPr/>
            <p:nvPr/>
          </p:nvSpPr>
          <p:spPr>
            <a:xfrm>
              <a:off x="1903300" y="4443150"/>
              <a:ext cx="822300" cy="406500"/>
            </a:xfrm>
            <a:prstGeom prst="ellipse">
              <a:avLst/>
            </a:prstGeom>
            <a:noFill/>
            <a:ln cap="flat" cmpd="sng" w="9525">
              <a:solidFill>
                <a:srgbClr val="424242"/>
              </a:solidFill>
              <a:prstDash val="solid"/>
              <a:round/>
              <a:headEnd len="sm" w="sm" type="none"/>
              <a:tailEnd len="sm" w="sm" type="none"/>
            </a:ln>
            <a:effectLst>
              <a:outerShdw blurRad="14288" rotWithShape="0" algn="bl">
                <a:srgbClr val="000000">
                  <a:alpha val="50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b="1" i="1" lang="en" sz="900">
                  <a:latin typeface="Times New Roman"/>
                  <a:ea typeface="Times New Roman"/>
                  <a:cs typeface="Times New Roman"/>
                  <a:sym typeface="Times New Roman"/>
                </a:rPr>
                <a:t>Thunder</a:t>
              </a:r>
              <a:endParaRPr b="1" i="1" sz="900">
                <a:latin typeface="Times New Roman"/>
                <a:ea typeface="Times New Roman"/>
                <a:cs typeface="Times New Roman"/>
                <a:sym typeface="Times New Roman"/>
              </a:endParaRPr>
            </a:p>
          </p:txBody>
        </p:sp>
        <p:sp>
          <p:nvSpPr>
            <p:cNvPr id="644" name="Google Shape;644;p82"/>
            <p:cNvSpPr/>
            <p:nvPr/>
          </p:nvSpPr>
          <p:spPr>
            <a:xfrm>
              <a:off x="2787625" y="4443150"/>
              <a:ext cx="822300" cy="406500"/>
            </a:xfrm>
            <a:prstGeom prst="ellipse">
              <a:avLst/>
            </a:prstGeom>
            <a:noFill/>
            <a:ln cap="flat" cmpd="sng" w="9525">
              <a:solidFill>
                <a:srgbClr val="424242"/>
              </a:solidFill>
              <a:prstDash val="solid"/>
              <a:round/>
              <a:headEnd len="sm" w="sm" type="none"/>
              <a:tailEnd len="sm" w="sm" type="none"/>
            </a:ln>
            <a:effectLst>
              <a:outerShdw blurRad="14288" rotWithShape="0" algn="bl">
                <a:srgbClr val="000000">
                  <a:alpha val="50000"/>
                </a:srgbClr>
              </a:outerShdw>
            </a:effectLst>
          </p:spPr>
          <p:txBody>
            <a:bodyPr anchorCtr="0" anchor="ctr" bIns="91425" lIns="18000" spcFirstLastPara="1" rIns="18000" wrap="square" tIns="91425">
              <a:noAutofit/>
            </a:bodyPr>
            <a:lstStyle/>
            <a:p>
              <a:pPr indent="0" lvl="0" marL="0" rtl="0" algn="ctr">
                <a:spcBef>
                  <a:spcPts val="0"/>
                </a:spcBef>
                <a:spcAft>
                  <a:spcPts val="0"/>
                </a:spcAft>
                <a:buNone/>
              </a:pPr>
              <a:r>
                <a:rPr b="1" i="1" lang="en" sz="900">
                  <a:latin typeface="Times New Roman"/>
                  <a:ea typeface="Times New Roman"/>
                  <a:cs typeface="Times New Roman"/>
                  <a:sym typeface="Times New Roman"/>
                </a:rPr>
                <a:t>Campfire</a:t>
              </a:r>
              <a:endParaRPr b="1" i="1" sz="900">
                <a:latin typeface="Times New Roman"/>
                <a:ea typeface="Times New Roman"/>
                <a:cs typeface="Times New Roman"/>
                <a:sym typeface="Times New Roman"/>
              </a:endParaRPr>
            </a:p>
          </p:txBody>
        </p:sp>
        <p:sp>
          <p:nvSpPr>
            <p:cNvPr id="645" name="Google Shape;645;p82"/>
            <p:cNvSpPr/>
            <p:nvPr/>
          </p:nvSpPr>
          <p:spPr>
            <a:xfrm>
              <a:off x="3671950" y="4443150"/>
              <a:ext cx="897900" cy="406500"/>
            </a:xfrm>
            <a:prstGeom prst="ellipse">
              <a:avLst/>
            </a:prstGeom>
            <a:noFill/>
            <a:ln cap="flat" cmpd="sng" w="9525">
              <a:solidFill>
                <a:srgbClr val="424242"/>
              </a:solidFill>
              <a:prstDash val="solid"/>
              <a:round/>
              <a:headEnd len="sm" w="sm" type="none"/>
              <a:tailEnd len="sm" w="sm" type="none"/>
            </a:ln>
            <a:effectLst>
              <a:outerShdw blurRad="14288" rotWithShape="0" algn="bl">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i="1" lang="en" sz="800">
                  <a:latin typeface="Times New Roman"/>
                  <a:ea typeface="Times New Roman"/>
                  <a:cs typeface="Times New Roman"/>
                  <a:sym typeface="Times New Roman"/>
                </a:rPr>
                <a:t>BusTourGroup</a:t>
              </a:r>
              <a:endParaRPr b="1" i="1" sz="800">
                <a:latin typeface="Times New Roman"/>
                <a:ea typeface="Times New Roman"/>
                <a:cs typeface="Times New Roman"/>
                <a:sym typeface="Times New Roman"/>
              </a:endParaRPr>
            </a:p>
          </p:txBody>
        </p:sp>
        <p:cxnSp>
          <p:nvCxnSpPr>
            <p:cNvPr id="646" name="Google Shape;646;p82"/>
            <p:cNvCxnSpPr>
              <a:stCxn id="640" idx="4"/>
              <a:endCxn id="641" idx="0"/>
            </p:cNvCxnSpPr>
            <p:nvPr/>
          </p:nvCxnSpPr>
          <p:spPr>
            <a:xfrm flipH="1">
              <a:off x="545950" y="3879675"/>
              <a:ext cx="1768500" cy="563400"/>
            </a:xfrm>
            <a:prstGeom prst="straightConnector1">
              <a:avLst/>
            </a:prstGeom>
            <a:noFill/>
            <a:ln cap="flat" cmpd="sng" w="9525">
              <a:solidFill>
                <a:srgbClr val="424242"/>
              </a:solidFill>
              <a:prstDash val="solid"/>
              <a:round/>
              <a:headEnd len="med" w="med" type="none"/>
              <a:tailEnd len="med" w="med" type="triangle"/>
            </a:ln>
            <a:effectLst>
              <a:outerShdw blurRad="14288" rotWithShape="0" algn="bl">
                <a:srgbClr val="000000">
                  <a:alpha val="50000"/>
                </a:srgbClr>
              </a:outerShdw>
            </a:effectLst>
          </p:spPr>
        </p:cxnSp>
        <p:cxnSp>
          <p:nvCxnSpPr>
            <p:cNvPr id="647" name="Google Shape;647;p82"/>
            <p:cNvCxnSpPr>
              <a:stCxn id="640" idx="4"/>
              <a:endCxn id="642" idx="0"/>
            </p:cNvCxnSpPr>
            <p:nvPr/>
          </p:nvCxnSpPr>
          <p:spPr>
            <a:xfrm flipH="1">
              <a:off x="1430050" y="3879675"/>
              <a:ext cx="884400" cy="563400"/>
            </a:xfrm>
            <a:prstGeom prst="straightConnector1">
              <a:avLst/>
            </a:prstGeom>
            <a:noFill/>
            <a:ln cap="flat" cmpd="sng" w="9525">
              <a:solidFill>
                <a:srgbClr val="424242"/>
              </a:solidFill>
              <a:prstDash val="solid"/>
              <a:round/>
              <a:headEnd len="med" w="med" type="none"/>
              <a:tailEnd len="med" w="med" type="triangle"/>
            </a:ln>
            <a:effectLst>
              <a:outerShdw blurRad="14288" rotWithShape="0" algn="bl">
                <a:srgbClr val="000000">
                  <a:alpha val="50000"/>
                </a:srgbClr>
              </a:outerShdw>
            </a:effectLst>
          </p:spPr>
        </p:cxnSp>
        <p:cxnSp>
          <p:nvCxnSpPr>
            <p:cNvPr id="648" name="Google Shape;648;p82"/>
            <p:cNvCxnSpPr>
              <a:stCxn id="640" idx="4"/>
              <a:endCxn id="643" idx="0"/>
            </p:cNvCxnSpPr>
            <p:nvPr/>
          </p:nvCxnSpPr>
          <p:spPr>
            <a:xfrm>
              <a:off x="2314450" y="3879675"/>
              <a:ext cx="0" cy="563400"/>
            </a:xfrm>
            <a:prstGeom prst="straightConnector1">
              <a:avLst/>
            </a:prstGeom>
            <a:noFill/>
            <a:ln cap="flat" cmpd="sng" w="9525">
              <a:solidFill>
                <a:srgbClr val="424242"/>
              </a:solidFill>
              <a:prstDash val="solid"/>
              <a:round/>
              <a:headEnd len="med" w="med" type="none"/>
              <a:tailEnd len="med" w="med" type="triangle"/>
            </a:ln>
            <a:effectLst>
              <a:outerShdw blurRad="14288" rotWithShape="0" algn="bl">
                <a:srgbClr val="000000">
                  <a:alpha val="50000"/>
                </a:srgbClr>
              </a:outerShdw>
            </a:effectLst>
          </p:spPr>
        </p:cxnSp>
        <p:cxnSp>
          <p:nvCxnSpPr>
            <p:cNvPr id="649" name="Google Shape;649;p82"/>
            <p:cNvCxnSpPr>
              <a:stCxn id="640" idx="4"/>
              <a:endCxn id="644" idx="0"/>
            </p:cNvCxnSpPr>
            <p:nvPr/>
          </p:nvCxnSpPr>
          <p:spPr>
            <a:xfrm>
              <a:off x="2314450" y="3879675"/>
              <a:ext cx="884400" cy="563400"/>
            </a:xfrm>
            <a:prstGeom prst="straightConnector1">
              <a:avLst/>
            </a:prstGeom>
            <a:noFill/>
            <a:ln cap="flat" cmpd="sng" w="9525">
              <a:solidFill>
                <a:srgbClr val="424242"/>
              </a:solidFill>
              <a:prstDash val="solid"/>
              <a:round/>
              <a:headEnd len="med" w="med" type="none"/>
              <a:tailEnd len="med" w="med" type="triangle"/>
            </a:ln>
            <a:effectLst>
              <a:outerShdw blurRad="14288" rotWithShape="0" algn="bl">
                <a:srgbClr val="000000">
                  <a:alpha val="50000"/>
                </a:srgbClr>
              </a:outerShdw>
            </a:effectLst>
          </p:spPr>
        </p:cxnSp>
        <p:cxnSp>
          <p:nvCxnSpPr>
            <p:cNvPr id="650" name="Google Shape;650;p82"/>
            <p:cNvCxnSpPr>
              <a:stCxn id="640" idx="4"/>
              <a:endCxn id="645" idx="0"/>
            </p:cNvCxnSpPr>
            <p:nvPr/>
          </p:nvCxnSpPr>
          <p:spPr>
            <a:xfrm>
              <a:off x="2314450" y="3879675"/>
              <a:ext cx="1806600" cy="563400"/>
            </a:xfrm>
            <a:prstGeom prst="straightConnector1">
              <a:avLst/>
            </a:prstGeom>
            <a:noFill/>
            <a:ln cap="flat" cmpd="sng" w="9525">
              <a:solidFill>
                <a:srgbClr val="424242"/>
              </a:solidFill>
              <a:prstDash val="solid"/>
              <a:round/>
              <a:headEnd len="med" w="med" type="none"/>
              <a:tailEnd len="med" w="med" type="triangle"/>
            </a:ln>
            <a:effectLst>
              <a:outerShdw blurRad="14288" rotWithShape="0" algn="bl">
                <a:srgbClr val="000000">
                  <a:alpha val="50000"/>
                </a:srgbClr>
              </a:outerShdw>
            </a:effectLst>
          </p:spPr>
        </p:cxnSp>
      </p:grpSp>
      <p:sp>
        <p:nvSpPr>
          <p:cNvPr id="651" name="Google Shape;651;p82"/>
          <p:cNvSpPr txBox="1"/>
          <p:nvPr/>
        </p:nvSpPr>
        <p:spPr>
          <a:xfrm>
            <a:off x="582475" y="3939650"/>
            <a:ext cx="4435200" cy="60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Naive Bayes</a:t>
            </a:r>
            <a:endParaRPr>
              <a:latin typeface="Roboto"/>
              <a:ea typeface="Roboto"/>
              <a:cs typeface="Roboto"/>
              <a:sym typeface="Roboto"/>
            </a:endParaRPr>
          </a:p>
        </p:txBody>
      </p:sp>
      <p:sp>
        <p:nvSpPr>
          <p:cNvPr id="652" name="Google Shape;652;p82"/>
          <p:cNvSpPr txBox="1"/>
          <p:nvPr/>
        </p:nvSpPr>
        <p:spPr>
          <a:xfrm>
            <a:off x="5583075" y="3939650"/>
            <a:ext cx="2826000" cy="60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Bayes Net</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3"/>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 notebook)</a:t>
            </a:r>
            <a:endParaRPr/>
          </a:p>
        </p:txBody>
      </p:sp>
      <p:grpSp>
        <p:nvGrpSpPr>
          <p:cNvPr id="658" name="Google Shape;658;p83"/>
          <p:cNvGrpSpPr/>
          <p:nvPr/>
        </p:nvGrpSpPr>
        <p:grpSpPr>
          <a:xfrm>
            <a:off x="4213310" y="1162256"/>
            <a:ext cx="3569963" cy="2819283"/>
            <a:chOff x="5076775" y="1958876"/>
            <a:chExt cx="3353968" cy="2648707"/>
          </a:xfrm>
        </p:grpSpPr>
        <p:sp>
          <p:nvSpPr>
            <p:cNvPr id="659" name="Google Shape;659;p83"/>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3"/>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1" name="Google Shape;661;p83"/>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662" name="Google Shape;662;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3" name="Google Shape;663;p83">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
        <p:nvSpPr>
          <p:cNvPr id="664" name="Google Shape;664;p83"/>
          <p:cNvSpPr/>
          <p:nvPr/>
        </p:nvSpPr>
        <p:spPr>
          <a:xfrm>
            <a:off x="4384588" y="1371763"/>
            <a:ext cx="3227400" cy="1815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665" name="Google Shape;665;p83">
            <a:hlinkClick r:id="rId6"/>
          </p:cNvPr>
          <p:cNvPicPr preferRelativeResize="0"/>
          <p:nvPr/>
        </p:nvPicPr>
        <p:blipFill>
          <a:blip r:embed="rId5">
            <a:alphaModFix/>
          </a:blip>
          <a:stretch>
            <a:fillRect/>
          </a:stretch>
        </p:blipFill>
        <p:spPr>
          <a:xfrm>
            <a:off x="4460775" y="1371700"/>
            <a:ext cx="3227424" cy="18154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4"/>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 Libro</a:t>
            </a:r>
            <a:endParaRPr/>
          </a:p>
        </p:txBody>
      </p:sp>
      <p:sp>
        <p:nvSpPr>
          <p:cNvPr id="671" name="Google Shape;671;p84"/>
          <p:cNvSpPr txBox="1"/>
          <p:nvPr/>
        </p:nvSpPr>
        <p:spPr>
          <a:xfrm>
            <a:off x="4813675" y="2473275"/>
            <a:ext cx="3743100" cy="831900"/>
          </a:xfrm>
          <a:prstGeom prst="rect">
            <a:avLst/>
          </a:prstGeom>
          <a:solidFill>
            <a:schemeClr val="accent3"/>
          </a:solid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1000">
                <a:solidFill>
                  <a:schemeClr val="dk1"/>
                </a:solidFill>
                <a:latin typeface="Albert Sans"/>
                <a:ea typeface="Albert Sans"/>
                <a:cs typeface="Albert Sans"/>
                <a:sym typeface="Albert Sans"/>
              </a:rPr>
              <a:t>05.05-Naive-Bayes.ipynb</a:t>
            </a:r>
            <a:endParaRPr sz="1000">
              <a:solidFill>
                <a:schemeClr val="dk1"/>
              </a:solidFill>
              <a:latin typeface="Albert Sans"/>
              <a:ea typeface="Albert Sans"/>
              <a:cs typeface="Albert Sans"/>
              <a:sym typeface="Albert Sans"/>
            </a:endParaRPr>
          </a:p>
        </p:txBody>
      </p:sp>
      <p:sp>
        <p:nvSpPr>
          <p:cNvPr id="672" name="Google Shape;672;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3" name="Google Shape;673;p84"/>
          <p:cNvPicPr preferRelativeResize="0"/>
          <p:nvPr/>
        </p:nvPicPr>
        <p:blipFill>
          <a:blip r:embed="rId3">
            <a:alphaModFix/>
          </a:blip>
          <a:stretch>
            <a:fillRect/>
          </a:stretch>
        </p:blipFill>
        <p:spPr>
          <a:xfrm>
            <a:off x="900505" y="1980000"/>
            <a:ext cx="1480745" cy="1945500"/>
          </a:xfrm>
          <a:prstGeom prst="rect">
            <a:avLst/>
          </a:prstGeom>
          <a:noFill/>
          <a:ln>
            <a:noFill/>
          </a:ln>
        </p:spPr>
      </p:pic>
      <p:pic>
        <p:nvPicPr>
          <p:cNvPr id="674" name="Google Shape;674;p84">
            <a:hlinkClick r:id="rId4"/>
          </p:cNvPr>
          <p:cNvPicPr preferRelativeResize="0"/>
          <p:nvPr/>
        </p:nvPicPr>
        <p:blipFill rotWithShape="1">
          <a:blip r:embed="rId5">
            <a:alphaModFix/>
          </a:blip>
          <a:srcRect b="0" l="17136" r="16599" t="0"/>
          <a:stretch/>
        </p:blipFill>
        <p:spPr>
          <a:xfrm>
            <a:off x="3103225" y="2432025"/>
            <a:ext cx="1082025" cy="914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78" name="Shape 678"/>
        <p:cNvGrpSpPr/>
        <p:nvPr/>
      </p:nvGrpSpPr>
      <p:grpSpPr>
        <a:xfrm>
          <a:off x="0" y="0"/>
          <a:ext cx="0" cy="0"/>
          <a:chOff x="0" y="0"/>
          <a:chExt cx="0" cy="0"/>
        </a:xfrm>
      </p:grpSpPr>
      <p:sp>
        <p:nvSpPr>
          <p:cNvPr id="679" name="Google Shape;679;p85"/>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680" name="Google Shape;680;p85"/>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681" name="Google Shape;681;p85"/>
          <p:cNvGrpSpPr/>
          <p:nvPr/>
        </p:nvGrpSpPr>
        <p:grpSpPr>
          <a:xfrm>
            <a:off x="4309559" y="2928275"/>
            <a:ext cx="525300" cy="525300"/>
            <a:chOff x="4309559" y="2928275"/>
            <a:chExt cx="525300" cy="525300"/>
          </a:xfrm>
        </p:grpSpPr>
        <p:sp>
          <p:nvSpPr>
            <p:cNvPr id="682" name="Google Shape;682;p85"/>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 name="Google Shape;683;p85"/>
            <p:cNvGrpSpPr/>
            <p:nvPr/>
          </p:nvGrpSpPr>
          <p:grpSpPr>
            <a:xfrm>
              <a:off x="4412298" y="3045942"/>
              <a:ext cx="320315" cy="286423"/>
              <a:chOff x="3824739" y="3890112"/>
              <a:chExt cx="208105" cy="186110"/>
            </a:xfrm>
          </p:grpSpPr>
          <p:sp>
            <p:nvSpPr>
              <p:cNvPr id="684" name="Google Shape;684;p85"/>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5"/>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5"/>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7" name="Google Shape;687;p85"/>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5"/>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5"/>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5"/>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1" name="Google Shape;691;p85"/>
          <p:cNvPicPr preferRelativeResize="0"/>
          <p:nvPr/>
        </p:nvPicPr>
        <p:blipFill>
          <a:blip r:embed="rId3">
            <a:alphaModFix/>
          </a:blip>
          <a:stretch>
            <a:fillRect/>
          </a:stretch>
        </p:blipFill>
        <p:spPr>
          <a:xfrm>
            <a:off x="7687644" y="2368622"/>
            <a:ext cx="743125" cy="923950"/>
          </a:xfrm>
          <a:prstGeom prst="rect">
            <a:avLst/>
          </a:prstGeom>
          <a:noFill/>
          <a:ln>
            <a:noFill/>
          </a:ln>
        </p:spPr>
      </p:pic>
      <p:sp>
        <p:nvSpPr>
          <p:cNvPr id="692" name="Google Shape;692;p85"/>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693" name="Google Shape;693;p85"/>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694" name="Google Shape;694;p85"/>
          <p:cNvGrpSpPr/>
          <p:nvPr/>
        </p:nvGrpSpPr>
        <p:grpSpPr>
          <a:xfrm>
            <a:off x="3267625" y="2928275"/>
            <a:ext cx="525300" cy="525300"/>
            <a:chOff x="3267625" y="2928275"/>
            <a:chExt cx="525300" cy="525300"/>
          </a:xfrm>
        </p:grpSpPr>
        <p:sp>
          <p:nvSpPr>
            <p:cNvPr id="695" name="Google Shape;695;p85"/>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85"/>
            <p:cNvPicPr preferRelativeResize="0"/>
            <p:nvPr/>
          </p:nvPicPr>
          <p:blipFill>
            <a:blip r:embed="rId4">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697" name="Google Shape;697;p85"/>
          <p:cNvPicPr preferRelativeResize="0"/>
          <p:nvPr/>
        </p:nvPicPr>
        <p:blipFill>
          <a:blip r:embed="rId5">
            <a:alphaModFix/>
          </a:blip>
          <a:stretch>
            <a:fillRect/>
          </a:stretch>
        </p:blipFill>
        <p:spPr>
          <a:xfrm>
            <a:off x="5458750" y="3054096"/>
            <a:ext cx="310799" cy="291224"/>
          </a:xfrm>
          <a:prstGeom prst="rect">
            <a:avLst/>
          </a:prstGeom>
          <a:noFill/>
          <a:ln>
            <a:noFill/>
          </a:ln>
        </p:spPr>
      </p:pic>
      <p:sp>
        <p:nvSpPr>
          <p:cNvPr id="698" name="Google Shape;698;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9" name="Google Shape;699;p85"/>
          <p:cNvPicPr preferRelativeResize="0"/>
          <p:nvPr/>
        </p:nvPicPr>
        <p:blipFill>
          <a:blip r:embed="rId6">
            <a:alphaModFix/>
          </a:blip>
          <a:stretch>
            <a:fillRect/>
          </a:stretch>
        </p:blipFill>
        <p:spPr>
          <a:xfrm>
            <a:off x="585885" y="2207626"/>
            <a:ext cx="1308768" cy="124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1770600" y="1307100"/>
            <a:ext cx="5602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4.3</a:t>
            </a:r>
            <a:r>
              <a:rPr lang="en" sz="4800">
                <a:solidFill>
                  <a:schemeClr val="lt2"/>
                </a:solidFill>
              </a:rPr>
              <a:t> </a:t>
            </a:r>
            <a:r>
              <a:rPr lang="en" sz="4800"/>
              <a:t>Bayesian learning</a:t>
            </a:r>
            <a:endParaRPr sz="2500"/>
          </a:p>
        </p:txBody>
      </p:sp>
      <p:sp>
        <p:nvSpPr>
          <p:cNvPr id="319" name="Google Shape;319;p47"/>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7"/>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7"/>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8"/>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328" name="Google Shape;328;p48"/>
          <p:cNvSpPr txBox="1"/>
          <p:nvPr/>
        </p:nvSpPr>
        <p:spPr>
          <a:xfrm>
            <a:off x="0" y="1094100"/>
            <a:ext cx="6552300" cy="29244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2"/>
                </a:solidFill>
                <a:latin typeface="Albert Sans"/>
                <a:ea typeface="Albert Sans"/>
                <a:cs typeface="Albert Sans"/>
                <a:sym typeface="Albert Sans"/>
              </a:rPr>
              <a:t>es el</a:t>
            </a:r>
            <a:r>
              <a:rPr b="1" lang="en" sz="5000">
                <a:solidFill>
                  <a:schemeClr val="accent3"/>
                </a:solidFill>
                <a:latin typeface="Albert Sans"/>
                <a:ea typeface="Albert Sans"/>
                <a:cs typeface="Albert Sans"/>
                <a:sym typeface="Albert Sans"/>
              </a:rPr>
              <a:t>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a:t>
            </a:r>
            <a:r>
              <a:rPr b="1" lang="en" sz="5500">
                <a:solidFill>
                  <a:schemeClr val="accent6"/>
                </a:solidFill>
                <a:latin typeface="Albert Sans"/>
                <a:ea typeface="Albert Sans"/>
                <a:cs typeface="Albert Sans"/>
                <a:sym typeface="Albert Sans"/>
              </a:rPr>
              <a:t>Aprendizaje</a:t>
            </a:r>
            <a:r>
              <a:rPr b="1" lang="en" sz="5000">
                <a:solidFill>
                  <a:schemeClr val="accent2"/>
                </a:solidFill>
                <a:latin typeface="Albert Sans"/>
                <a:ea typeface="Albert Sans"/>
                <a:cs typeface="Albert Sans"/>
                <a:sym typeface="Albert Sans"/>
              </a:rPr>
              <a:t>    </a:t>
            </a:r>
            <a:endParaRPr b="1" sz="5000">
              <a:solidFill>
                <a:schemeClr val="accent2"/>
              </a:solidFill>
              <a:latin typeface="Albert Sans"/>
              <a:ea typeface="Albert Sans"/>
              <a:cs typeface="Albert Sans"/>
              <a:sym typeface="Albert Sans"/>
            </a:endParaRPr>
          </a:p>
          <a:p>
            <a:pPr indent="0" lvl="0" marL="0" rtl="0" algn="l">
              <a:spcBef>
                <a:spcPts val="0"/>
              </a:spcBef>
              <a:spcAft>
                <a:spcPts val="0"/>
              </a:spcAft>
              <a:buNone/>
            </a:pPr>
            <a:r>
              <a:rPr b="1" lang="en" sz="6300">
                <a:solidFill>
                  <a:schemeClr val="lt1"/>
                </a:solidFill>
                <a:latin typeface="Albert Sans"/>
                <a:ea typeface="Albert Sans"/>
                <a:cs typeface="Albert Sans"/>
                <a:sym typeface="Albert Sans"/>
              </a:rPr>
              <a:t>   Bayesiano</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329" name="Google Shape;32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idx="2" type="subTitle"/>
          </p:nvPr>
        </p:nvSpPr>
        <p:spPr>
          <a:xfrm>
            <a:off x="3413225" y="2004950"/>
            <a:ext cx="23109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método de inferencia estadística en el que se utiliza el teorema de Bayes para actualizar la probabilidad de una hipótesis a medida que hay más evidencia o información disponible.</a:t>
            </a:r>
            <a:endParaRPr sz="1200"/>
          </a:p>
        </p:txBody>
      </p:sp>
      <p:sp>
        <p:nvSpPr>
          <p:cNvPr id="335" name="Google Shape;335;p49"/>
          <p:cNvSpPr txBox="1"/>
          <p:nvPr>
            <p:ph idx="5" type="subTitle"/>
          </p:nvPr>
        </p:nvSpPr>
        <p:spPr>
          <a:xfrm>
            <a:off x="6156095" y="2004955"/>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enfoque de aprendizaje automático que utiliza la teoría de la probabilidad bayesiana para aprender de los datos. La teoría bayesiana ofrece un marco para calcular la probabilidad de una hipótesis dada la evidencia.</a:t>
            </a:r>
            <a:endParaRPr sz="1200"/>
          </a:p>
        </p:txBody>
      </p:sp>
      <p:sp>
        <p:nvSpPr>
          <p:cNvPr id="336" name="Google Shape;336;p49"/>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337" name="Google Shape;337;p49"/>
          <p:cNvSpPr txBox="1"/>
          <p:nvPr>
            <p:ph idx="1" type="subTitle"/>
          </p:nvPr>
        </p:nvSpPr>
        <p:spPr>
          <a:xfrm>
            <a:off x="812845" y="2004954"/>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enfoque estadístico y de aprendizaje automático que se basa en el teorema de Bayes para actualizar y refinar las creencias o estimaciones a medida que se obtiene nueva evidencia. Se llama "bayesiano" en honor al estadístico británico Thomas Bayes.</a:t>
            </a:r>
            <a:endParaRPr sz="1200"/>
          </a:p>
        </p:txBody>
      </p:sp>
      <p:sp>
        <p:nvSpPr>
          <p:cNvPr id="338" name="Google Shape;338;p49"/>
          <p:cNvSpPr txBox="1"/>
          <p:nvPr>
            <p:ph idx="7" type="subTitle"/>
          </p:nvPr>
        </p:nvSpPr>
        <p:spPr>
          <a:xfrm>
            <a:off x="8128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339" name="Google Shape;339;p49"/>
          <p:cNvSpPr txBox="1"/>
          <p:nvPr>
            <p:ph idx="8" type="subTitle"/>
          </p:nvPr>
        </p:nvSpPr>
        <p:spPr>
          <a:xfrm>
            <a:off x="3488691"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340" name="Google Shape;340;p49"/>
          <p:cNvSpPr txBox="1"/>
          <p:nvPr>
            <p:ph idx="9" type="subTitle"/>
          </p:nvPr>
        </p:nvSpPr>
        <p:spPr>
          <a:xfrm>
            <a:off x="61603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341" name="Google Shape;341;p49"/>
          <p:cNvSpPr txBox="1"/>
          <p:nvPr/>
        </p:nvSpPr>
        <p:spPr>
          <a:xfrm>
            <a:off x="609030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342" name="Google Shape;342;p49"/>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https://en.wikipedia.org/wiki/Bayesian_inference</a:t>
            </a:r>
            <a:endParaRPr sz="1000">
              <a:solidFill>
                <a:srgbClr val="00C3B1"/>
              </a:solidFill>
            </a:endParaRPr>
          </a:p>
        </p:txBody>
      </p:sp>
      <p:sp>
        <p:nvSpPr>
          <p:cNvPr id="343" name="Google Shape;343;p49"/>
          <p:cNvSpPr txBox="1"/>
          <p:nvPr/>
        </p:nvSpPr>
        <p:spPr>
          <a:xfrm>
            <a:off x="9855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5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112158"/>
                </a:solidFill>
                <a:latin typeface="Epilogue"/>
                <a:ea typeface="Epilogue"/>
                <a:cs typeface="Epilogue"/>
                <a:sym typeface="Epilogue"/>
              </a:rPr>
              <a:t>Dos razones para usar aprendizaje Bayesiano</a:t>
            </a:r>
            <a:endParaRPr b="1" sz="2800">
              <a:solidFill>
                <a:srgbClr val="112158"/>
              </a:solidFill>
              <a:latin typeface="Epilogue"/>
              <a:ea typeface="Epilogue"/>
              <a:cs typeface="Epilogue"/>
              <a:sym typeface="Epilogue"/>
            </a:endParaRPr>
          </a:p>
        </p:txBody>
      </p:sp>
      <p:sp>
        <p:nvSpPr>
          <p:cNvPr id="350" name="Google Shape;350;p50"/>
          <p:cNvSpPr txBox="1"/>
          <p:nvPr/>
        </p:nvSpPr>
        <p:spPr>
          <a:xfrm>
            <a:off x="651175" y="1552850"/>
            <a:ext cx="80451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Proporciona algoritmos de aprendizaje prácticos: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Aprendizaje Naive Bayes.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Aprendizaje de Redes Bayesianas.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Combina conocimientos previos (</a:t>
            </a:r>
            <a:r>
              <a:rPr lang="en" sz="1500">
                <a:solidFill>
                  <a:schemeClr val="dk1"/>
                </a:solidFill>
                <a:latin typeface="Albert Sans"/>
                <a:ea typeface="Albert Sans"/>
                <a:cs typeface="Albert Sans"/>
                <a:sym typeface="Albert Sans"/>
              </a:rPr>
              <a:t>probabilidades previas</a:t>
            </a:r>
            <a:r>
              <a:rPr lang="en" sz="1600">
                <a:solidFill>
                  <a:schemeClr val="dk1"/>
                </a:solidFill>
                <a:latin typeface="Albert Sans"/>
                <a:ea typeface="Albert Sans"/>
                <a:cs typeface="Albert Sans"/>
                <a:sym typeface="Albert Sans"/>
              </a:rPr>
              <a:t>) con datos observados.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Requiere probabilidades previas.</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Proporciona un marco conceptual útil:</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Proporciona un "</a:t>
            </a:r>
            <a:r>
              <a:rPr i="1" lang="en" sz="1600">
                <a:solidFill>
                  <a:schemeClr val="dk1"/>
                </a:solidFill>
                <a:latin typeface="Albert Sans"/>
                <a:ea typeface="Albert Sans"/>
                <a:cs typeface="Albert Sans"/>
                <a:sym typeface="Albert Sans"/>
              </a:rPr>
              <a:t>gold standard</a:t>
            </a:r>
            <a:r>
              <a:rPr lang="en" sz="1600">
                <a:solidFill>
                  <a:schemeClr val="dk1"/>
                </a:solidFill>
                <a:latin typeface="Albert Sans"/>
                <a:ea typeface="Albert Sans"/>
                <a:cs typeface="Albert Sans"/>
                <a:sym typeface="Albert Sans"/>
              </a:rPr>
              <a:t>" para evaluar otros algoritmos de aprendizaje.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Información adicional sobre Occam’s razor.</a:t>
            </a:r>
            <a:endParaRPr sz="1600">
              <a:solidFill>
                <a:schemeClr val="dk1"/>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5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Teorema de Bayes</a:t>
            </a:r>
            <a:endParaRPr b="1" sz="3000">
              <a:solidFill>
                <a:srgbClr val="112158"/>
              </a:solidFill>
              <a:latin typeface="Epilogue"/>
              <a:ea typeface="Epilogue"/>
              <a:cs typeface="Epilogue"/>
              <a:sym typeface="Epilogue"/>
            </a:endParaRPr>
          </a:p>
        </p:txBody>
      </p:sp>
      <p:sp>
        <p:nvSpPr>
          <p:cNvPr id="357" name="Google Shape;357;p51"/>
          <p:cNvSpPr txBox="1"/>
          <p:nvPr/>
        </p:nvSpPr>
        <p:spPr>
          <a:xfrm>
            <a:off x="717750" y="1552850"/>
            <a:ext cx="7704000" cy="3092100"/>
          </a:xfrm>
          <a:prstGeom prst="rect">
            <a:avLst/>
          </a:prstGeom>
          <a:noFill/>
          <a:ln>
            <a:noFill/>
          </a:ln>
        </p:spPr>
        <p:txBody>
          <a:bodyPr anchorCtr="0" anchor="b"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P(h) = probabilidad previa de la hipótesis h.</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P(D) = probabilidad previa de los datos de entrenamiento D.</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P(h|D) = probabilidad de h dado D.</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P(D|h) = probabilidad de D dado h.</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descr="P(h|D) = \frac{P(D|h)P(h)}{P(D)}" id="358" name="Google Shape;358;p51"/>
          <p:cNvPicPr preferRelativeResize="0"/>
          <p:nvPr/>
        </p:nvPicPr>
        <p:blipFill>
          <a:blip r:embed="rId3">
            <a:alphaModFix/>
          </a:blip>
          <a:stretch>
            <a:fillRect/>
          </a:stretch>
        </p:blipFill>
        <p:spPr>
          <a:xfrm>
            <a:off x="3258625" y="1945749"/>
            <a:ext cx="2622249" cy="642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